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61" r:id="rId4"/>
    <p:sldId id="264" r:id="rId5"/>
    <p:sldId id="260" r:id="rId6"/>
    <p:sldId id="265" r:id="rId7"/>
    <p:sldId id="266" r:id="rId8"/>
    <p:sldId id="268" r:id="rId9"/>
    <p:sldId id="308" r:id="rId10"/>
    <p:sldId id="270" r:id="rId11"/>
    <p:sldId id="271" r:id="rId12"/>
    <p:sldId id="272" r:id="rId13"/>
    <p:sldId id="267" r:id="rId14"/>
    <p:sldId id="281" r:id="rId15"/>
    <p:sldId id="287" r:id="rId16"/>
    <p:sldId id="279" r:id="rId17"/>
    <p:sldId id="288" r:id="rId18"/>
    <p:sldId id="275" r:id="rId19"/>
    <p:sldId id="289" r:id="rId20"/>
    <p:sldId id="290" r:id="rId21"/>
    <p:sldId id="291" r:id="rId22"/>
    <p:sldId id="292" r:id="rId23"/>
    <p:sldId id="294" r:id="rId24"/>
    <p:sldId id="295" r:id="rId25"/>
    <p:sldId id="309" r:id="rId26"/>
    <p:sldId id="310" r:id="rId27"/>
    <p:sldId id="311" r:id="rId28"/>
    <p:sldId id="300" r:id="rId29"/>
    <p:sldId id="301" r:id="rId30"/>
    <p:sldId id="302" r:id="rId31"/>
    <p:sldId id="303" r:id="rId32"/>
    <p:sldId id="304" r:id="rId33"/>
    <p:sldId id="305" r:id="rId34"/>
    <p:sldId id="280" r:id="rId35"/>
    <p:sldId id="285" r:id="rId36"/>
    <p:sldId id="27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2F3"/>
    <a:srgbClr val="00808B"/>
    <a:srgbClr val="414042"/>
    <a:srgbClr val="B6D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E586D-AAF8-4DED-98B0-EB82ADEAF402}" type="datetimeFigureOut">
              <a:rPr lang="en-AU" smtClean="0"/>
              <a:t>24/11/2025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60A0A-B367-40BF-9CB7-DF42D4B446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188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98B1C-98FE-4630-9110-789EA32E1AA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6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98B1C-98FE-4630-9110-789EA32E1AA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1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with text on it&#10;&#10;Description automatically generated">
            <a:extLst>
              <a:ext uri="{FF2B5EF4-FFF2-40B4-BE49-F238E27FC236}">
                <a16:creationId xmlns:a16="http://schemas.microsoft.com/office/drawing/2014/main" id="{015EA684-83CA-628D-D588-008A8D93ED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01" y="366914"/>
            <a:ext cx="2298197" cy="1097282"/>
          </a:xfrm>
          <a:prstGeom prst="rect">
            <a:avLst/>
          </a:prstGeom>
        </p:spPr>
      </p:pic>
      <p:pic>
        <p:nvPicPr>
          <p:cNvPr id="10" name="Picture 9" descr="A field of green grass&#10;&#10;Description automatically generated">
            <a:extLst>
              <a:ext uri="{FF2B5EF4-FFF2-40B4-BE49-F238E27FC236}">
                <a16:creationId xmlns:a16="http://schemas.microsoft.com/office/drawing/2014/main" id="{67DEEFD8-A26F-0552-6E75-D0EB6FF334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988"/>
            <a:ext cx="12192000" cy="1807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87C5C5-483C-D40F-BDF0-ACB78D9FC9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7075"/>
            <a:ext cx="12192000" cy="7842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70E77EE-767E-8A55-D776-A103AA19663A}"/>
              </a:ext>
            </a:extLst>
          </p:cNvPr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008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43924-913F-FDD7-9FF0-43B3A7DBE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743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137B11-39E0-49EF-9704-700590D6A9FF}" type="datetimeFigureOut">
              <a:rPr lang="en-AU" smtClean="0"/>
              <a:pPr/>
              <a:t>24/11/2025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AD0EA-A977-8A4F-2F2A-A50F6BF66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9400"/>
            <a:ext cx="41148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215AE-C556-9EB7-0D5C-DF70CB8A1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E684C7-7750-4CD9-985D-E80E6D7E3A9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5F800-A766-84B3-EE1A-4EB9243A9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77879"/>
            <a:ext cx="10515600" cy="791701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99397-2104-6355-A974-0FA3299F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036612"/>
            <a:ext cx="10515600" cy="39585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308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logo with text on it&#10;&#10;Description automatically generated">
            <a:extLst>
              <a:ext uri="{FF2B5EF4-FFF2-40B4-BE49-F238E27FC236}">
                <a16:creationId xmlns:a16="http://schemas.microsoft.com/office/drawing/2014/main" id="{3A8A8FF8-4DA7-4FA9-BE82-E5193057C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168275"/>
            <a:ext cx="1768474" cy="8443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81C9D2-4BA7-03A1-19AE-302C7AD8387C}"/>
              </a:ext>
            </a:extLst>
          </p:cNvPr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008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5D7B490-DE42-B9DD-6882-96313944F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743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137B11-39E0-49EF-9704-700590D6A9FF}" type="datetimeFigureOut">
              <a:rPr lang="en-AU" smtClean="0"/>
              <a:pPr/>
              <a:t>24/11/2025</a:t>
            </a:fld>
            <a:endParaRPr lang="en-AU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352831B-155C-F1FB-E848-25160AD4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9400"/>
            <a:ext cx="41148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B43FB78-15F7-6ABF-A555-9AD16F44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E684C7-7750-4CD9-985D-E80E6D7E3A9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1E749-AF78-77D7-6CD4-727C04EC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57486-F6C2-DEDF-325B-A3052EFB6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333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logo with text on it&#10;&#10;Description automatically generated">
            <a:extLst>
              <a:ext uri="{FF2B5EF4-FFF2-40B4-BE49-F238E27FC236}">
                <a16:creationId xmlns:a16="http://schemas.microsoft.com/office/drawing/2014/main" id="{13534BFE-54B9-3635-C0C4-D6B01DA7CF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168275"/>
            <a:ext cx="1768474" cy="8443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24FC8E-C9B6-AAD2-B3C2-9C3541342C50}"/>
              </a:ext>
            </a:extLst>
          </p:cNvPr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008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9CF73BF-B9F6-07C3-65EF-4065777E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743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137B11-39E0-49EF-9704-700590D6A9FF}" type="datetimeFigureOut">
              <a:rPr lang="en-AU" smtClean="0"/>
              <a:pPr/>
              <a:t>24/11/2025</a:t>
            </a:fld>
            <a:endParaRPr lang="en-AU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CBA061B-4A6E-DE86-FCC7-F65BE050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9400"/>
            <a:ext cx="41148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7BAD234-7A82-8407-C5CC-BAB9D479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E684C7-7750-4CD9-985D-E80E6D7E3A9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676C0A-66C4-B8FF-B46D-49E57F8C8F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21C1F-79EE-DED2-853E-AE05A06EE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10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ogo with text on it&#10;&#10;Description automatically generated">
            <a:extLst>
              <a:ext uri="{FF2B5EF4-FFF2-40B4-BE49-F238E27FC236}">
                <a16:creationId xmlns:a16="http://schemas.microsoft.com/office/drawing/2014/main" id="{B733C679-43F2-33AC-661C-E0FC65300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168275"/>
            <a:ext cx="1768474" cy="8443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4753271-AED9-02D0-0BBD-A75CEC9DC94C}"/>
              </a:ext>
            </a:extLst>
          </p:cNvPr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008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282C182-213E-857B-91CD-C9E61BC5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743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137B11-39E0-49EF-9704-700590D6A9FF}" type="datetimeFigureOut">
              <a:rPr lang="en-AU" smtClean="0"/>
              <a:pPr/>
              <a:t>24/11/2025</a:t>
            </a:fld>
            <a:endParaRPr lang="en-AU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F839BB0-7B6B-E5D8-1C7E-7A9ACEB6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9400"/>
            <a:ext cx="41148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9D80738-ACDC-3B67-1ED3-1B320F62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E684C7-7750-4CD9-985D-E80E6D7E3A9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B7501B-E29E-9380-EF6F-54697E247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DE32D-4DB1-B264-D689-AEF82481F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808B"/>
              </a:buClr>
              <a:buSzPct val="110000"/>
              <a:defRPr/>
            </a:lvl1pPr>
            <a:lvl2pPr>
              <a:buClr>
                <a:srgbClr val="00808B"/>
              </a:buClr>
              <a:buSzPct val="110000"/>
              <a:defRPr/>
            </a:lvl2pPr>
            <a:lvl3pPr>
              <a:buClr>
                <a:srgbClr val="00808B"/>
              </a:buClr>
              <a:buSzPct val="110000"/>
              <a:defRPr/>
            </a:lvl3pPr>
            <a:lvl4pPr>
              <a:buClr>
                <a:srgbClr val="00808B"/>
              </a:buClr>
              <a:buSzPct val="110000"/>
              <a:defRPr/>
            </a:lvl4pPr>
            <a:lvl5pPr>
              <a:buClr>
                <a:srgbClr val="00808B"/>
              </a:buClr>
              <a:buSzPct val="11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280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logo with text on it&#10;&#10;Description automatically generated">
            <a:extLst>
              <a:ext uri="{FF2B5EF4-FFF2-40B4-BE49-F238E27FC236}">
                <a16:creationId xmlns:a16="http://schemas.microsoft.com/office/drawing/2014/main" id="{8319A21A-76D4-712A-5707-F6E7F9AC8D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168275"/>
            <a:ext cx="1768474" cy="8443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0DE34C-072D-8B08-5416-52DEC786045E}"/>
              </a:ext>
            </a:extLst>
          </p:cNvPr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008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61D437F-D660-80CC-6FBB-4224FD66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743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137B11-39E0-49EF-9704-700590D6A9FF}" type="datetimeFigureOut">
              <a:rPr lang="en-AU" smtClean="0"/>
              <a:pPr/>
              <a:t>24/11/2025</a:t>
            </a:fld>
            <a:endParaRPr lang="en-AU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6D63925-CAD3-3859-6083-BFFFDB35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9400"/>
            <a:ext cx="41148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4673A5A-D9B2-2388-D0D2-1C608ABF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E684C7-7750-4CD9-985D-E80E6D7E3A9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0C136-8995-E248-16F5-D210E604F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A06FC-31E8-CDEB-DA10-A009751EE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703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logo with text on it&#10;&#10;Description automatically generated">
            <a:extLst>
              <a:ext uri="{FF2B5EF4-FFF2-40B4-BE49-F238E27FC236}">
                <a16:creationId xmlns:a16="http://schemas.microsoft.com/office/drawing/2014/main" id="{1A00B997-B0F6-7E6F-9058-2406C51BD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168275"/>
            <a:ext cx="1768474" cy="844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FE6354-61F0-3E61-AB8B-50117C047A52}"/>
              </a:ext>
            </a:extLst>
          </p:cNvPr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008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D81AA63-9033-31BC-9C81-78FF676D25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743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137B11-39E0-49EF-9704-700590D6A9FF}" type="datetimeFigureOut">
              <a:rPr lang="en-AU" smtClean="0"/>
              <a:pPr/>
              <a:t>24/11/2025</a:t>
            </a:fld>
            <a:endParaRPr lang="en-A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E9293D2-CBEA-CEFE-A587-45CE55F5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9400"/>
            <a:ext cx="41148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107C7A2-0AA4-0E4C-2A42-86BC701B5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E684C7-7750-4CD9-985D-E80E6D7E3A9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876AE-06E6-AC69-E8C6-8F887ABD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03A8B-C1D7-77DB-1CD5-8945DE1AF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2A3C7-C689-5D87-80B7-75280C078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2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logo with text on it&#10;&#10;Description automatically generated">
            <a:extLst>
              <a:ext uri="{FF2B5EF4-FFF2-40B4-BE49-F238E27FC236}">
                <a16:creationId xmlns:a16="http://schemas.microsoft.com/office/drawing/2014/main" id="{F25D607A-D707-87F6-0B81-E7A70AF8AB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168275"/>
            <a:ext cx="1768474" cy="8443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4B9955-0FE2-7461-4E47-A1EEA4A62D57}"/>
              </a:ext>
            </a:extLst>
          </p:cNvPr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008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8AECF1D-535A-4D19-9F33-D65AA0FB3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743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137B11-39E0-49EF-9704-700590D6A9FF}" type="datetimeFigureOut">
              <a:rPr lang="en-AU" smtClean="0"/>
              <a:pPr/>
              <a:t>24/11/2025</a:t>
            </a:fld>
            <a:endParaRPr lang="en-AU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7F9077-14C4-0D2B-8574-CBA31577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9400"/>
            <a:ext cx="41148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5AFD7AC-BC58-4C67-814B-AC98EAE0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E684C7-7750-4CD9-985D-E80E6D7E3A9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B86A1-E00F-241C-ACC9-6BEB44278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37C9C-7E53-7038-B80D-95602BDE3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7D008-EA63-2BCD-897E-FEC6EF98F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58E255-B0A4-3681-E636-25B9E7E8A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5092B5-87AD-BC2E-E482-1F7183BF3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67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logo with text on it&#10;&#10;Description automatically generated">
            <a:extLst>
              <a:ext uri="{FF2B5EF4-FFF2-40B4-BE49-F238E27FC236}">
                <a16:creationId xmlns:a16="http://schemas.microsoft.com/office/drawing/2014/main" id="{9027D8AF-06AD-8F11-7B98-75448F1ED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168275"/>
            <a:ext cx="1768474" cy="8443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AE9F78-3054-B11E-C77D-567108A5DD9C}"/>
              </a:ext>
            </a:extLst>
          </p:cNvPr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008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AEC9304-26FC-2D7B-148B-0E0B53AD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743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137B11-39E0-49EF-9704-700590D6A9FF}" type="datetimeFigureOut">
              <a:rPr lang="en-AU" smtClean="0"/>
              <a:pPr/>
              <a:t>24/11/2025</a:t>
            </a:fld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05A145D-6199-1B87-B591-82BE4FE5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9400"/>
            <a:ext cx="41148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A5DCDC-1F9F-5610-65F1-2885BB40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E684C7-7750-4CD9-985D-E80E6D7E3A9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BE03C-E11F-C588-E1F8-FA5D7382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216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logo with text on it&#10;&#10;Description automatically generated">
            <a:extLst>
              <a:ext uri="{FF2B5EF4-FFF2-40B4-BE49-F238E27FC236}">
                <a16:creationId xmlns:a16="http://schemas.microsoft.com/office/drawing/2014/main" id="{7939B58A-969A-DC5F-3F19-259D88911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168275"/>
            <a:ext cx="1768474" cy="844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A162C-939E-1A29-BDF5-9D9865A81570}"/>
              </a:ext>
            </a:extLst>
          </p:cNvPr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008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E1E2B19-31ED-26BD-6C63-51603A28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743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137B11-39E0-49EF-9704-700590D6A9FF}" type="datetimeFigureOut">
              <a:rPr lang="en-AU" smtClean="0"/>
              <a:pPr/>
              <a:t>24/11/2025</a:t>
            </a:fld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FB55EC-73D2-0400-F84A-5FBC819B0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9400"/>
            <a:ext cx="41148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CF808BC-03F6-F0D3-8967-8E116DF8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E684C7-7750-4CD9-985D-E80E6D7E3A9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432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logo with text on it&#10;&#10;Description automatically generated">
            <a:extLst>
              <a:ext uri="{FF2B5EF4-FFF2-40B4-BE49-F238E27FC236}">
                <a16:creationId xmlns:a16="http://schemas.microsoft.com/office/drawing/2014/main" id="{B5038991-83CC-C565-9F71-63A9A4514C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168275"/>
            <a:ext cx="1768474" cy="844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0A91C4-F840-E305-EFD5-0D14CA3E690A}"/>
              </a:ext>
            </a:extLst>
          </p:cNvPr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008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B1ACC7A-07B3-6AD6-5E37-BC8E83FDD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743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137B11-39E0-49EF-9704-700590D6A9FF}" type="datetimeFigureOut">
              <a:rPr lang="en-AU" smtClean="0"/>
              <a:pPr/>
              <a:t>24/11/2025</a:t>
            </a:fld>
            <a:endParaRPr lang="en-A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4D392CE-18BA-0471-C88E-4B58D94E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9400"/>
            <a:ext cx="41148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93E06BB-0E85-3A0C-3DE7-8EE16371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E684C7-7750-4CD9-985D-E80E6D7E3A9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13029-C271-5AE7-0D1F-287E7C844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EBA7B-E739-B6DB-AC55-8D5C7B3EF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B13E2-558B-73CD-7C43-3E1E90095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56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logo with text on it&#10;&#10;Description automatically generated">
            <a:extLst>
              <a:ext uri="{FF2B5EF4-FFF2-40B4-BE49-F238E27FC236}">
                <a16:creationId xmlns:a16="http://schemas.microsoft.com/office/drawing/2014/main" id="{84BBCD13-5AE2-A538-3D39-68E4C527E5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168275"/>
            <a:ext cx="1768474" cy="844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7F43C8-4BA3-D3E7-829F-CFB2C6CEEC47}"/>
              </a:ext>
            </a:extLst>
          </p:cNvPr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008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1F5BE37-45C6-A82E-F2A1-43D62BDF47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743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137B11-39E0-49EF-9704-700590D6A9FF}" type="datetimeFigureOut">
              <a:rPr lang="en-AU" smtClean="0"/>
              <a:pPr/>
              <a:t>24/11/2025</a:t>
            </a:fld>
            <a:endParaRPr lang="en-A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B3A06FE-8A79-2908-641F-6D632916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9400"/>
            <a:ext cx="41148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01A5C03-A9BD-E29B-90D5-19296B59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E684C7-7750-4CD9-985D-E80E6D7E3A9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0FA7A-4ED8-DC7B-DCF1-EA2A9D1C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C4FF1-C195-D808-3107-3062D70AB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4B3D4-09FB-42FC-C0AD-5D8D4CF41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15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21B09-2702-9A07-43AA-7B4F83705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EFF0D-BE14-CF33-9FA9-389B9428C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A0C91-4EE2-DC5F-B16D-61E58DB04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137B11-39E0-49EF-9704-700590D6A9FF}" type="datetimeFigureOut">
              <a:rPr lang="en-AU" smtClean="0"/>
              <a:t>24/11/2025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9CD24-D51D-C096-EDEC-FF21B8333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Proxima Nova Medium" panose="020B060303050206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56B3F-F943-2B7A-9A7F-A41F7562F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E684C7-7750-4CD9-985D-E80E6D7E3A9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444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 Medium" panose="020B060303050206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 Medium" panose="020B060303050206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github.com/biometryhub/speed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iometryhub/spee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2D6E-256C-4F27-194D-827D05C18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44911"/>
            <a:ext cx="10515600" cy="791701"/>
          </a:xfrm>
        </p:spPr>
        <p:txBody>
          <a:bodyPr>
            <a:normAutofit fontScale="90000"/>
          </a:bodyPr>
          <a:lstStyle/>
          <a:p>
            <a:r>
              <a:rPr lang="en-AU" dirty="0"/>
              <a:t>speed: An R package for </a:t>
            </a:r>
            <a:r>
              <a:rPr lang="en-AU" b="1" dirty="0"/>
              <a:t>Sp</a:t>
            </a:r>
            <a:r>
              <a:rPr lang="en-AU" dirty="0"/>
              <a:t>atially </a:t>
            </a:r>
            <a:r>
              <a:rPr lang="en-AU" b="1" dirty="0"/>
              <a:t>E</a:t>
            </a:r>
            <a:r>
              <a:rPr lang="en-AU" dirty="0"/>
              <a:t>fficient </a:t>
            </a:r>
            <a:r>
              <a:rPr lang="en-AU" b="1" dirty="0"/>
              <a:t>E</a:t>
            </a:r>
            <a:r>
              <a:rPr lang="en-AU" dirty="0"/>
              <a:t>xperimental </a:t>
            </a:r>
            <a:r>
              <a:rPr lang="en-AU" b="1" dirty="0"/>
              <a:t>D</a:t>
            </a:r>
            <a:r>
              <a:rPr lang="en-AU" dirty="0"/>
              <a:t>esigns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BDE52-0A75-7F74-2271-0A36E3F58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231074"/>
            <a:ext cx="10515600" cy="395851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Sam Rogers, Wasin Pipattungsakul, Julian Taylor</a:t>
            </a:r>
          </a:p>
        </p:txBody>
      </p:sp>
    </p:spTree>
    <p:extLst>
      <p:ext uri="{BB962C8B-B14F-4D97-AF65-F5344CB8AC3E}">
        <p14:creationId xmlns:p14="http://schemas.microsoft.com/office/powerpoint/2010/main" val="3472191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951ED-ED15-E2F7-2BD3-D7CFE9647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EA400C2-7AF7-8BE3-3C96-398BE4119EFC}"/>
              </a:ext>
            </a:extLst>
          </p:cNvPr>
          <p:cNvSpPr/>
          <p:nvPr/>
        </p:nvSpPr>
        <p:spPr>
          <a:xfrm>
            <a:off x="7582876" y="3018143"/>
            <a:ext cx="1008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AAAFC-10F9-325B-B3E2-A751C3C0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Approach – Simulated Annealing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23072-60BA-0E2C-A529-5CE486CE0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32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In each iteration,</a:t>
            </a:r>
          </a:p>
          <a:p>
            <a:pPr marL="514350" indent="-514350">
              <a:buAutoNum type="arabicPeriod"/>
            </a:pPr>
            <a:r>
              <a:rPr lang="en-AU" dirty="0"/>
              <a:t>Generate a neighbour of the current design by swapping items 1 or more time.</a:t>
            </a:r>
          </a:p>
          <a:p>
            <a:pPr marL="514350" indent="-514350">
              <a:buAutoNum type="arabicPeriod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Calculate the score of the generated design from an objective function.</a:t>
            </a:r>
          </a:p>
          <a:p>
            <a:pPr marL="514350" indent="-514350">
              <a:buAutoNum type="arabicPeriod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Accept the new design if the score is better than the current one or by chance which decreases over iteration.</a:t>
            </a:r>
            <a:endParaRPr lang="en-AU" dirty="0"/>
          </a:p>
          <a:p>
            <a:pPr marL="514350" indent="-514350">
              <a:buAutoNum type="arabicPeriod"/>
            </a:pPr>
            <a:endParaRPr lang="en-AU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885741-5644-0D4B-49AC-A56AA7B37DAF}"/>
              </a:ext>
            </a:extLst>
          </p:cNvPr>
          <p:cNvGraphicFramePr>
            <a:graphicFrameLocks noGrp="1"/>
          </p:cNvGraphicFramePr>
          <p:nvPr/>
        </p:nvGraphicFramePr>
        <p:xfrm>
          <a:off x="7582876" y="1916543"/>
          <a:ext cx="2520000" cy="2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50609933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350394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167229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130161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09916456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12738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02072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4154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8803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762F37-E120-CE67-91A8-B18ADC174478}"/>
              </a:ext>
            </a:extLst>
          </p:cNvPr>
          <p:cNvGraphicFramePr>
            <a:graphicFrameLocks noGrp="1"/>
          </p:cNvGraphicFramePr>
          <p:nvPr/>
        </p:nvGraphicFramePr>
        <p:xfrm>
          <a:off x="8833800" y="4160963"/>
          <a:ext cx="2520000" cy="2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50609933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350394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167229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130161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09916456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12738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02072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4154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880396"/>
                  </a:ext>
                </a:extLst>
              </a:tr>
            </a:tbl>
          </a:graphicData>
        </a:graphic>
      </p:graphicFrame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60059541-4A38-A943-B5A2-0F1A8E0F30A0}"/>
              </a:ext>
            </a:extLst>
          </p:cNvPr>
          <p:cNvCxnSpPr>
            <a:cxnSpLocks/>
            <a:stCxn id="13" idx="2"/>
            <a:endCxn id="5" idx="1"/>
          </p:cNvCxnSpPr>
          <p:nvPr/>
        </p:nvCxnSpPr>
        <p:spPr>
          <a:xfrm rot="16200000" flipH="1">
            <a:off x="7842128" y="4177291"/>
            <a:ext cx="1236420" cy="746924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30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169A9-ACF9-7EF2-D48B-782C0FF9C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0739-64C0-ACE5-F9B4-45EEC558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Approach – Simulated Annealing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90E353-4E68-C6D2-05CE-BA41691906AA}"/>
              </a:ext>
            </a:extLst>
          </p:cNvPr>
          <p:cNvGraphicFramePr>
            <a:graphicFrameLocks noGrp="1"/>
          </p:cNvGraphicFramePr>
          <p:nvPr/>
        </p:nvGraphicFramePr>
        <p:xfrm>
          <a:off x="8256978" y="2487281"/>
          <a:ext cx="2520000" cy="2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50609933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350394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167229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130161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09916456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12738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02072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4154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88039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DE2582-3068-5139-D04E-B360C14574EA}"/>
              </a:ext>
            </a:extLst>
          </p:cNvPr>
          <p:cNvSpPr txBox="1"/>
          <p:nvPr/>
        </p:nvSpPr>
        <p:spPr>
          <a:xfrm>
            <a:off x="7302963" y="4001294"/>
            <a:ext cx="4686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>
                <a:latin typeface="Proxima Nova Medium" panose="020B0603030502060204"/>
              </a:rPr>
              <a:t>func</a:t>
            </a:r>
            <a:r>
              <a:rPr lang="en-AU" sz="2800" dirty="0">
                <a:latin typeface="Proxima Nova Medium" panose="020B0603030502060204"/>
              </a:rPr>
              <a:t>(                             ) = 23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75CE516-C278-CDF3-388B-2F45DADD9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32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In each iteration,</a:t>
            </a:r>
          </a:p>
          <a:p>
            <a:pPr marL="514350" indent="-514350">
              <a:buAutoNum type="arabicPeriod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Generate a neighbour of the current design by swapping items 1 or more time.</a:t>
            </a:r>
          </a:p>
          <a:p>
            <a:pPr marL="514350" indent="-514350">
              <a:buAutoNum type="arabicPeriod"/>
            </a:pPr>
            <a:r>
              <a:rPr lang="en-AU" dirty="0"/>
              <a:t>Calculate the score of the generated design from an objective function.</a:t>
            </a:r>
          </a:p>
          <a:p>
            <a:pPr marL="514350" indent="-514350">
              <a:buAutoNum type="arabicPeriod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Accept the new design if the score is better than the current one or by chance which decreases over iteration.</a:t>
            </a:r>
            <a:endParaRPr lang="en-AU" dirty="0"/>
          </a:p>
          <a:p>
            <a:pPr marL="514350" indent="-514350"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2380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849BD-622A-6FC0-E0DC-AB572E111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75247-433B-3212-62CF-CDD998F8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Approach – Simulated Annealing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B4D477E-D5CC-1C84-C12F-270AD24C7F10}"/>
              </a:ext>
            </a:extLst>
          </p:cNvPr>
          <p:cNvGraphicFramePr>
            <a:graphicFrameLocks noGrp="1"/>
          </p:cNvGraphicFramePr>
          <p:nvPr/>
        </p:nvGraphicFramePr>
        <p:xfrm>
          <a:off x="8960363" y="4160963"/>
          <a:ext cx="2520000" cy="2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50609933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350394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167229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130161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09916456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12738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02072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4154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88039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AB1376-821A-76F8-50C3-2816EF3EAE54}"/>
              </a:ext>
            </a:extLst>
          </p:cNvPr>
          <p:cNvSpPr txBox="1"/>
          <p:nvPr/>
        </p:nvSpPr>
        <p:spPr>
          <a:xfrm>
            <a:off x="7341063" y="5653743"/>
            <a:ext cx="4686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Proxima Nova Medium" panose="020B0603030502060204"/>
              </a:rPr>
              <a:t>23 &lt; 28: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FC778-903A-1ED4-2550-BB403DF21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32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In each iteration,</a:t>
            </a:r>
          </a:p>
          <a:p>
            <a:pPr marL="514350" indent="-514350">
              <a:buAutoNum type="arabicPeriod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Generate a neighbour of the current design by swapping items 1 or more time.</a:t>
            </a:r>
          </a:p>
          <a:p>
            <a:pPr marL="514350" indent="-514350">
              <a:buAutoNum type="arabicPeriod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Calculate the score of the generated design from an objective function.</a:t>
            </a:r>
          </a:p>
          <a:p>
            <a:pPr marL="514350" indent="-514350">
              <a:buAutoNum type="arabicPeriod"/>
            </a:pPr>
            <a:r>
              <a:rPr lang="en-AU" dirty="0"/>
              <a:t>Accept the new design if the score is better than the current one or by chance which decreases over iteration.</a:t>
            </a:r>
          </a:p>
          <a:p>
            <a:pPr marL="514350" indent="-514350"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6838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0CBD7-93E3-B5F5-8C47-AA9FB9499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Feature Summary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BE7C81-6758-4B80-90BB-2963E728CD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991090"/>
              </p:ext>
            </p:extLst>
          </p:nvPr>
        </p:nvGraphicFramePr>
        <p:xfrm>
          <a:off x="838200" y="1835150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274">
                  <a:extLst>
                    <a:ext uri="{9D8B030D-6E8A-4147-A177-3AD203B41FA5}">
                      <a16:colId xmlns:a16="http://schemas.microsoft.com/office/drawing/2014/main" val="2653767120"/>
                    </a:ext>
                  </a:extLst>
                </a:gridCol>
                <a:gridCol w="2334442">
                  <a:extLst>
                    <a:ext uri="{9D8B030D-6E8A-4147-A177-3AD203B41FA5}">
                      <a16:colId xmlns:a16="http://schemas.microsoft.com/office/drawing/2014/main" val="743002571"/>
                    </a:ext>
                  </a:extLst>
                </a:gridCol>
                <a:gridCol w="2334442">
                  <a:extLst>
                    <a:ext uri="{9D8B030D-6E8A-4147-A177-3AD203B41FA5}">
                      <a16:colId xmlns:a16="http://schemas.microsoft.com/office/drawing/2014/main" val="3958396248"/>
                    </a:ext>
                  </a:extLst>
                </a:gridCol>
                <a:gridCol w="2334442">
                  <a:extLst>
                    <a:ext uri="{9D8B030D-6E8A-4147-A177-3AD203B41FA5}">
                      <a16:colId xmlns:a16="http://schemas.microsoft.com/office/drawing/2014/main" val="2974703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odw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DiGGer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996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Public 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rgbClr val="007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eaLnBrk="1" fontAlgn="auto" latinLnBrk="0" hangingPunct="1"/>
                      <a:r>
                        <a:rPr 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</a:t>
                      </a:r>
                      <a:endParaRPr lang="en-A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eaLnBrk="1" fontAlgn="auto" latinLnBrk="0" hangingPunct="1"/>
                      <a:r>
                        <a:rPr 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</a:t>
                      </a:r>
                      <a:endParaRPr lang="en-AU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569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Open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rgbClr val="007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10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Community contributions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rgbClr val="007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65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User-friendly 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rgbClr val="007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788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Reproducibility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rgbClr val="007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rgbClr val="007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646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Custom design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rgbClr val="007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</a:t>
                      </a:r>
                      <a:endParaRPr lang="en-AU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45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Fast, Model-free metrics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rgbClr val="007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</a:t>
                      </a:r>
                      <a:endParaRPr lang="en-A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771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Search 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Simulated annealing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Tabu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Reactive Tabu 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456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Algorithm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C/C++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C/C++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45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848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A95B8-08D2-0A15-38B4-2C312B3E8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3E19F-FD69-284C-F099-30E1F874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Using speed 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D8F3-C768-8A14-05D8-2EFB20EAC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825625"/>
            <a:ext cx="5123475" cy="4515702"/>
          </a:xfrm>
          <a:solidFill>
            <a:srgbClr val="F6F8FA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5E9B"/>
                </a:solidFill>
                <a:latin typeface="Consolas" panose="020B0609020204030204" pitchFamily="49" charset="0"/>
              </a:rPr>
              <a:t>speed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endParaRPr lang="th-TH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data,</a:t>
            </a:r>
            <a:endParaRPr lang="th-TH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swap,</a:t>
            </a:r>
            <a:endParaRPr lang="th-TH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 err="1">
                <a:latin typeface="Consolas" panose="020B0609020204030204" pitchFamily="49" charset="0"/>
              </a:rPr>
              <a:t>swap_within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990000"/>
                </a:solidFill>
                <a:latin typeface="Consolas" panose="020B0609020204030204" pitchFamily="49" charset="0"/>
              </a:rPr>
              <a:t>"1"</a:t>
            </a:r>
            <a:r>
              <a:rPr lang="en-US" sz="1800" dirty="0">
                <a:latin typeface="Consolas" panose="020B0609020204030204" pitchFamily="49" charset="0"/>
              </a:rPr>
              <a:t>,</a:t>
            </a:r>
            <a:endParaRPr lang="th-TH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 err="1">
                <a:latin typeface="Consolas" panose="020B0609020204030204" pitchFamily="49" charset="0"/>
              </a:rPr>
              <a:t>spatial_factors</a:t>
            </a:r>
            <a:r>
              <a:rPr lang="en-US" sz="1800" dirty="0">
                <a:latin typeface="Consolas" panose="020B0609020204030204" pitchFamily="49" charset="0"/>
              </a:rPr>
              <a:t> = ~ row + col,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en-AU" sz="1800" dirty="0">
                <a:latin typeface="Consolas" panose="020B0609020204030204" pitchFamily="49" charset="0"/>
              </a:rPr>
              <a:t>  </a:t>
            </a:r>
            <a:r>
              <a:rPr lang="en-AU" sz="1800" dirty="0" err="1">
                <a:latin typeface="Consolas" panose="020B0609020204030204" pitchFamily="49" charset="0"/>
              </a:rPr>
              <a:t>grid_factors</a:t>
            </a:r>
            <a:r>
              <a:rPr lang="en-AU" sz="1800" dirty="0">
                <a:latin typeface="Consolas" panose="020B0609020204030204" pitchFamily="49" charset="0"/>
              </a:rPr>
              <a:t> = </a:t>
            </a:r>
            <a:r>
              <a:rPr lang="en-US" altLang="en-US" sz="1800" dirty="0">
                <a:solidFill>
                  <a:srgbClr val="5E5E5E"/>
                </a:solidFill>
                <a:latin typeface="SFMono-Regular"/>
              </a:rPr>
              <a:t>=</a:t>
            </a:r>
            <a:r>
              <a:rPr lang="en-US" altLang="en-US" sz="1800" dirty="0">
                <a:solidFill>
                  <a:srgbClr val="003B4F"/>
                </a:solidFill>
                <a:latin typeface="SFMono-Regular"/>
              </a:rPr>
              <a:t> </a:t>
            </a:r>
            <a:r>
              <a:rPr lang="en-US" altLang="en-US" sz="1800" dirty="0">
                <a:solidFill>
                  <a:srgbClr val="4758AB"/>
                </a:solidFill>
                <a:latin typeface="SFMono-Regular"/>
              </a:rPr>
              <a:t>list</a:t>
            </a:r>
            <a:r>
              <a:rPr lang="en-US" altLang="en-US" sz="1800" dirty="0">
                <a:solidFill>
                  <a:srgbClr val="5E5E5E"/>
                </a:solidFill>
                <a:latin typeface="SFMono-Regular"/>
              </a:rPr>
              <a:t>(</a:t>
            </a:r>
            <a:r>
              <a:rPr lang="en-US" altLang="en-US" sz="1800" dirty="0">
                <a:solidFill>
                  <a:srgbClr val="003B4F"/>
                </a:solidFill>
                <a:latin typeface="SFMono-Regular"/>
              </a:rPr>
              <a:t>dim1 </a:t>
            </a:r>
            <a:r>
              <a:rPr lang="en-US" altLang="en-US" sz="1800" dirty="0">
                <a:solidFill>
                  <a:srgbClr val="5E5E5E"/>
                </a:solidFill>
                <a:latin typeface="SFMono-Regular"/>
              </a:rPr>
              <a:t>=</a:t>
            </a:r>
            <a:r>
              <a:rPr lang="en-US" altLang="en-US" sz="1800" dirty="0">
                <a:solidFill>
                  <a:srgbClr val="003B4F"/>
                </a:solidFill>
                <a:latin typeface="SFMono-Regular"/>
              </a:rPr>
              <a:t> </a:t>
            </a:r>
            <a:r>
              <a:rPr lang="en-US" altLang="en-US" sz="1800" dirty="0">
                <a:solidFill>
                  <a:srgbClr val="20794D"/>
                </a:solidFill>
                <a:latin typeface="SFMono-Regular"/>
              </a:rPr>
              <a:t>"row"</a:t>
            </a:r>
            <a:r>
              <a:rPr lang="en-US" altLang="en-US" sz="1800" dirty="0">
                <a:solidFill>
                  <a:srgbClr val="003B4F"/>
                </a:solidFill>
                <a:latin typeface="SFMono-Regular"/>
              </a:rPr>
              <a:t>, dim2 </a:t>
            </a:r>
            <a:r>
              <a:rPr lang="en-US" altLang="en-US" sz="1800" dirty="0">
                <a:solidFill>
                  <a:srgbClr val="5E5E5E"/>
                </a:solidFill>
                <a:latin typeface="SFMono-Regular"/>
              </a:rPr>
              <a:t>=</a:t>
            </a:r>
            <a:r>
              <a:rPr lang="en-US" altLang="en-US" sz="1800" dirty="0">
                <a:solidFill>
                  <a:srgbClr val="003B4F"/>
                </a:solidFill>
                <a:latin typeface="SFMono-Regular"/>
              </a:rPr>
              <a:t> </a:t>
            </a:r>
            <a:r>
              <a:rPr lang="en-US" altLang="en-US" sz="1800" dirty="0">
                <a:solidFill>
                  <a:srgbClr val="20794D"/>
                </a:solidFill>
                <a:latin typeface="SFMono-Regular"/>
              </a:rPr>
              <a:t>"col"</a:t>
            </a:r>
            <a:r>
              <a:rPr lang="en-US" altLang="en-US" sz="1800" dirty="0">
                <a:solidFill>
                  <a:srgbClr val="5E5E5E"/>
                </a:solidFill>
                <a:latin typeface="SFMono-Regular"/>
              </a:rPr>
              <a:t>)</a:t>
            </a:r>
            <a:r>
              <a:rPr lang="en-US" altLang="en-US" sz="1400" dirty="0"/>
              <a:t> </a:t>
            </a:r>
            <a:endParaRPr lang="en-US" altLang="en-US" sz="4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iterations = </a:t>
            </a:r>
            <a:r>
              <a:rPr lang="en-US" sz="1800" dirty="0">
                <a:solidFill>
                  <a:srgbClr val="1C9898"/>
                </a:solidFill>
                <a:latin typeface="Consolas" panose="020B0609020204030204" pitchFamily="49" charset="0"/>
              </a:rPr>
              <a:t>10000</a:t>
            </a:r>
            <a:r>
              <a:rPr lang="en-US" sz="1800" dirty="0">
                <a:latin typeface="Consolas" panose="020B0609020204030204" pitchFamily="49" charset="0"/>
              </a:rPr>
              <a:t>,</a:t>
            </a:r>
            <a:endParaRPr lang="th-TH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 err="1">
                <a:latin typeface="Consolas" panose="020B0609020204030204" pitchFamily="49" charset="0"/>
              </a:rPr>
              <a:t>early_stop_iterations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1C9898"/>
                </a:solidFill>
                <a:latin typeface="Consolas" panose="020B0609020204030204" pitchFamily="49" charset="0"/>
              </a:rPr>
              <a:t>2000</a:t>
            </a:r>
            <a:r>
              <a:rPr lang="en-US" sz="1800" dirty="0">
                <a:latin typeface="Consolas" panose="020B0609020204030204" pitchFamily="49" charset="0"/>
              </a:rPr>
              <a:t>,</a:t>
            </a:r>
            <a:endParaRPr lang="th-TH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 err="1">
                <a:latin typeface="Consolas" panose="020B0609020204030204" pitchFamily="49" charset="0"/>
              </a:rPr>
              <a:t>obj_function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</a:rPr>
              <a:t>objective_function</a:t>
            </a:r>
            <a:r>
              <a:rPr lang="en-US" sz="1800" dirty="0">
                <a:latin typeface="Consolas" panose="020B0609020204030204" pitchFamily="49" charset="0"/>
              </a:rPr>
              <a:t>,</a:t>
            </a:r>
            <a:endParaRPr lang="th-TH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quiet = </a:t>
            </a:r>
            <a:r>
              <a:rPr lang="en-US" sz="1800" dirty="0">
                <a:solidFill>
                  <a:srgbClr val="007000"/>
                </a:solidFill>
                <a:latin typeface="Consolas" panose="020B0609020204030204" pitchFamily="49" charset="0"/>
              </a:rPr>
              <a:t>FALSE</a:t>
            </a:r>
            <a:r>
              <a:rPr lang="en-US" sz="1800" dirty="0">
                <a:latin typeface="Consolas" panose="020B0609020204030204" pitchFamily="49" charset="0"/>
              </a:rPr>
              <a:t>,</a:t>
            </a:r>
            <a:endParaRPr lang="th-TH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seed = </a:t>
            </a:r>
            <a:r>
              <a:rPr lang="en-US" sz="1800" dirty="0">
                <a:solidFill>
                  <a:srgbClr val="007000"/>
                </a:solidFill>
                <a:latin typeface="Consolas" panose="020B0609020204030204" pitchFamily="49" charset="0"/>
              </a:rPr>
              <a:t>NULL</a:t>
            </a:r>
            <a:r>
              <a:rPr lang="en-US" sz="1800" dirty="0">
                <a:latin typeface="Consolas" panose="020B0609020204030204" pitchFamily="49" charset="0"/>
              </a:rPr>
              <a:t>,</a:t>
            </a:r>
            <a:endParaRPr lang="th-TH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...</a:t>
            </a:r>
            <a:endParaRPr lang="th-TH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)</a:t>
            </a:r>
            <a:endParaRPr lang="en-AU" sz="1800" dirty="0">
              <a:latin typeface="Consolas" panose="020B06090202040302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AA7B39-89D0-527D-F01E-94A74287E480}"/>
              </a:ext>
            </a:extLst>
          </p:cNvPr>
          <p:cNvSpPr txBox="1">
            <a:spLocks/>
          </p:cNvSpPr>
          <p:nvPr/>
        </p:nvSpPr>
        <p:spPr>
          <a:xfrm>
            <a:off x="5722257" y="1825625"/>
            <a:ext cx="5796000" cy="45157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Medium" panose="020B06030305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Consolas" panose="020B0609020204030204" pitchFamily="49" charset="0"/>
              </a:rPr>
              <a:t>data</a:t>
            </a:r>
            <a:r>
              <a:rPr lang="en-US" sz="1600" dirty="0">
                <a:latin typeface="Proxima Nova Medium" panose="020B0603030502060204"/>
              </a:rPr>
              <a:t>: a design </a:t>
            </a:r>
            <a:r>
              <a:rPr lang="en-US" sz="1600" dirty="0" err="1">
                <a:latin typeface="Proxima Nova Medium" panose="020B0603030502060204"/>
              </a:rPr>
              <a:t>dataframe</a:t>
            </a:r>
            <a:endParaRPr lang="th-TH" sz="1800" dirty="0">
              <a:latin typeface="Proxima Nova Medium" panose="020B060303050206020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Consolas" panose="020B0609020204030204" pitchFamily="49" charset="0"/>
              </a:rPr>
              <a:t>swap</a:t>
            </a:r>
            <a:r>
              <a:rPr lang="en-US" sz="1600" dirty="0">
                <a:latin typeface="Proxima Nova Medium" panose="020B0603030502060204"/>
              </a:rPr>
              <a:t>: a factor (treatment) to be swapped with in </a:t>
            </a:r>
            <a:r>
              <a:rPr lang="en-US" sz="1800" dirty="0" err="1">
                <a:highlight>
                  <a:srgbClr val="D9D9D9"/>
                </a:highlight>
                <a:latin typeface="Consolas" panose="020B0609020204030204" pitchFamily="49" charset="0"/>
              </a:rPr>
              <a:t>swap_within</a:t>
            </a:r>
            <a:endParaRPr lang="th-TH" sz="1800" dirty="0">
              <a:highlight>
                <a:srgbClr val="D9D9D9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</a:rPr>
              <a:t>swap_within</a:t>
            </a:r>
            <a:r>
              <a:rPr lang="en-US" sz="1600" dirty="0">
                <a:latin typeface="Proxima Nova Medium" panose="020B0603030502060204"/>
              </a:rPr>
              <a:t>: a factor constraining a region of the swaps</a:t>
            </a:r>
            <a:endParaRPr lang="th-TH" sz="1600" dirty="0">
              <a:latin typeface="Proxima Nova Medium" panose="020B0603030502060204"/>
            </a:endParaRPr>
          </a:p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</a:rPr>
              <a:t>spatial_factors</a:t>
            </a:r>
            <a:r>
              <a:rPr lang="en-US" sz="1600" dirty="0">
                <a:latin typeface="Proxima Nova Medium" panose="020B0603030502060204"/>
              </a:rPr>
              <a:t>: factors to be spatially </a:t>
            </a:r>
            <a:r>
              <a:rPr lang="en-US" sz="1600" dirty="0" err="1">
                <a:latin typeface="Proxima Nova Medium" panose="020B0603030502060204"/>
              </a:rPr>
              <a:t>optimised</a:t>
            </a:r>
            <a:r>
              <a:rPr lang="en-US" sz="1600" dirty="0">
                <a:latin typeface="Proxima Nova Medium" panose="020B0603030502060204"/>
              </a:rPr>
              <a:t> while swapping</a:t>
            </a:r>
          </a:p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</a:rPr>
              <a:t>grid_factors</a:t>
            </a:r>
            <a:r>
              <a:rPr lang="en-US" sz="1600" dirty="0">
                <a:latin typeface="Proxima Nova Medium" panose="020B0603030502060204"/>
              </a:rPr>
              <a:t>: factors to </a:t>
            </a:r>
            <a:r>
              <a:rPr lang="en-AU" sz="1600" dirty="0">
                <a:latin typeface="Proxima Nova Medium" panose="020B0603030502060204"/>
              </a:rPr>
              <a:t>construct a matrix for adjacency calculations</a:t>
            </a:r>
            <a:endParaRPr lang="th-TH" sz="1600" dirty="0">
              <a:latin typeface="Proxima Nova Medium" panose="020B0603030502060204"/>
            </a:endParaRP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iterations</a:t>
            </a:r>
            <a:r>
              <a:rPr lang="en-US" sz="1600" dirty="0">
                <a:latin typeface="Proxima Nova Medium" panose="020B0603030502060204"/>
              </a:rPr>
              <a:t>: maximum number of iterations for the algorithm</a:t>
            </a:r>
            <a:endParaRPr lang="th-TH" sz="1600" dirty="0">
              <a:latin typeface="Proxima Nova Medium" panose="020B0603030502060204"/>
            </a:endParaRPr>
          </a:p>
          <a:p>
            <a:pPr marL="0" indent="0">
              <a:buNone/>
            </a:pPr>
            <a:r>
              <a:rPr lang="en-US" sz="1800" b="1" dirty="0" err="1">
                <a:latin typeface="Consolas" panose="020B0609020204030204" pitchFamily="49" charset="0"/>
              </a:rPr>
              <a:t>early_stop_iterations</a:t>
            </a:r>
            <a:r>
              <a:rPr lang="en-US" sz="1600" dirty="0">
                <a:latin typeface="Proxima Nova Medium" panose="020B0603030502060204"/>
              </a:rPr>
              <a:t>: number of iterations allowed without improvement</a:t>
            </a:r>
            <a:endParaRPr lang="th-TH" sz="1600" dirty="0">
              <a:latin typeface="Proxima Nova Medium" panose="020B060303050206020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err="1">
                <a:latin typeface="Consolas" panose="020B0609020204030204" pitchFamily="49" charset="0"/>
              </a:rPr>
              <a:t>obj_function</a:t>
            </a:r>
            <a:r>
              <a:rPr lang="en-US" sz="1600" dirty="0">
                <a:latin typeface="Proxima Nova Medium" panose="020B0603030502060204"/>
              </a:rPr>
              <a:t>: objective function for the algorithm after each iteration</a:t>
            </a:r>
            <a:endParaRPr lang="th-TH" sz="1600" dirty="0">
              <a:latin typeface="Proxima Nova Medium" panose="020B0603030502060204"/>
            </a:endParaRPr>
          </a:p>
        </p:txBody>
      </p:sp>
    </p:spTree>
    <p:extLst>
      <p:ext uri="{BB962C8B-B14F-4D97-AF65-F5344CB8AC3E}">
        <p14:creationId xmlns:p14="http://schemas.microsoft.com/office/powerpoint/2010/main" val="2115510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A95B8-08D2-0A15-38B4-2C312B3E8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hart of different colors&#10;&#10;AI-generated content may be incorrect.">
            <a:extLst>
              <a:ext uri="{FF2B5EF4-FFF2-40B4-BE49-F238E27FC236}">
                <a16:creationId xmlns:a16="http://schemas.microsoft.com/office/drawing/2014/main" id="{98B72F89-9716-EBF0-CE5C-1E16C6241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348" y="1640963"/>
            <a:ext cx="4536000" cy="453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E3E19F-FD69-284C-F099-30E1F874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– 2D 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D8F3-C768-8A14-05D8-2EFB20EAC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20 rows x 20 columns</a:t>
            </a:r>
          </a:p>
          <a:p>
            <a:pPr marL="0" indent="0">
              <a:buNone/>
            </a:pPr>
            <a:r>
              <a:rPr lang="en-AU" dirty="0"/>
              <a:t>40 treatments</a:t>
            </a:r>
          </a:p>
          <a:p>
            <a:pPr marL="0" indent="0">
              <a:buNone/>
            </a:pPr>
            <a:r>
              <a:rPr lang="en-AU" dirty="0"/>
              <a:t>10 replications</a:t>
            </a:r>
          </a:p>
          <a:p>
            <a:pPr marL="0" indent="0">
              <a:buNone/>
            </a:pPr>
            <a:r>
              <a:rPr lang="en-AU" dirty="0"/>
              <a:t>10 2x20 row blocks</a:t>
            </a:r>
          </a:p>
          <a:p>
            <a:pPr marL="0" indent="0">
              <a:buNone/>
            </a:pPr>
            <a:r>
              <a:rPr lang="en-AU" dirty="0"/>
              <a:t>10 20x2 col blocks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223962-8E9F-D25D-4E99-18272590C6FA}"/>
              </a:ext>
            </a:extLst>
          </p:cNvPr>
          <p:cNvSpPr/>
          <p:nvPr/>
        </p:nvSpPr>
        <p:spPr>
          <a:xfrm>
            <a:off x="5563295" y="1675888"/>
            <a:ext cx="389829" cy="42931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5A1A84-5884-EEA9-F9A9-90C5C771B0F4}"/>
              </a:ext>
            </a:extLst>
          </p:cNvPr>
          <p:cNvSpPr/>
          <p:nvPr/>
        </p:nvSpPr>
        <p:spPr>
          <a:xfrm rot="5400000">
            <a:off x="7272429" y="-28483"/>
            <a:ext cx="422787" cy="3841054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67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A95B8-08D2-0A15-38B4-2C312B3E8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3E19F-FD69-284C-F099-30E1F874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– 2D Blocking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E04CF6-FF52-4F29-0327-78221B146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20 rows x 20 columns</a:t>
            </a:r>
          </a:p>
          <a:p>
            <a:pPr marL="0" indent="0">
              <a:buNone/>
            </a:pPr>
            <a:r>
              <a:rPr lang="en-AU" dirty="0"/>
              <a:t>40 treatments</a:t>
            </a:r>
          </a:p>
          <a:p>
            <a:pPr marL="0" indent="0">
              <a:buNone/>
            </a:pPr>
            <a:r>
              <a:rPr lang="en-AU" dirty="0"/>
              <a:t>10 replications</a:t>
            </a:r>
          </a:p>
          <a:p>
            <a:pPr marL="0" indent="0">
              <a:buNone/>
            </a:pPr>
            <a:r>
              <a:rPr lang="en-AU" dirty="0"/>
              <a:t>10 2x20 row blocks</a:t>
            </a:r>
          </a:p>
          <a:p>
            <a:pPr marL="0" indent="0">
              <a:buNone/>
            </a:pPr>
            <a:r>
              <a:rPr lang="en-AU" dirty="0"/>
              <a:t>10 20x2 col blocks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93C716-4DBE-8970-773D-8D3B315B4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551" y="1825625"/>
            <a:ext cx="7190090" cy="37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9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3A467-3051-82CB-4D41-A3832B42A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69890-80E8-BEE2-802A-1F7146A7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– 2D Blocking</a:t>
            </a:r>
            <a:endParaRPr lang="en-AU" dirty="0">
              <a:solidFill>
                <a:schemeClr val="accent4"/>
              </a:solidFill>
            </a:endParaRPr>
          </a:p>
        </p:txBody>
      </p:sp>
      <p:pic>
        <p:nvPicPr>
          <p:cNvPr id="4" name="Picture 3" descr="A colorful squares with numbers&#10;&#10;Description automatically generated">
            <a:extLst>
              <a:ext uri="{FF2B5EF4-FFF2-40B4-BE49-F238E27FC236}">
                <a16:creationId xmlns:a16="http://schemas.microsoft.com/office/drawing/2014/main" id="{F6030DB7-1313-1DFE-6374-5F2A75D2F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19"/>
          <a:stretch/>
        </p:blipFill>
        <p:spPr>
          <a:xfrm>
            <a:off x="178555" y="1899915"/>
            <a:ext cx="3900685" cy="4464000"/>
          </a:xfrm>
          <a:prstGeom prst="rect">
            <a:avLst/>
          </a:prstGeom>
        </p:spPr>
      </p:pic>
      <p:pic>
        <p:nvPicPr>
          <p:cNvPr id="6" name="Picture 5" descr="A colorful squares with numbers&#10;&#10;Description automatically generated">
            <a:extLst>
              <a:ext uri="{FF2B5EF4-FFF2-40B4-BE49-F238E27FC236}">
                <a16:creationId xmlns:a16="http://schemas.microsoft.com/office/drawing/2014/main" id="{606A8CC7-A6C8-BBEF-3272-1EDAA8BA67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19"/>
          <a:stretch/>
        </p:blipFill>
        <p:spPr>
          <a:xfrm>
            <a:off x="4099163" y="1899915"/>
            <a:ext cx="3900685" cy="4464000"/>
          </a:xfrm>
          <a:prstGeom prst="rect">
            <a:avLst/>
          </a:prstGeom>
        </p:spPr>
      </p:pic>
      <p:pic>
        <p:nvPicPr>
          <p:cNvPr id="8" name="Picture 7" descr="A colorful squares with numbers&#10;&#10;Description automatically generated">
            <a:extLst>
              <a:ext uri="{FF2B5EF4-FFF2-40B4-BE49-F238E27FC236}">
                <a16:creationId xmlns:a16="http://schemas.microsoft.com/office/drawing/2014/main" id="{E2E3CF71-542F-31EF-0541-3E73870FEC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619"/>
          <a:stretch/>
        </p:blipFill>
        <p:spPr>
          <a:xfrm>
            <a:off x="8019771" y="1899915"/>
            <a:ext cx="3900685" cy="446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150F43-BADA-B5C0-24ED-E528E2840079}"/>
              </a:ext>
            </a:extLst>
          </p:cNvPr>
          <p:cNvSpPr txBox="1"/>
          <p:nvPr/>
        </p:nvSpPr>
        <p:spPr>
          <a:xfrm>
            <a:off x="178555" y="1530583"/>
            <a:ext cx="39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Proxima Nova Medium" panose="020B0603030502060204"/>
              </a:rPr>
              <a:t>DiGGer</a:t>
            </a:r>
            <a:endParaRPr lang="en-US" dirty="0">
              <a:latin typeface="Proxima Nova Medium" panose="020B060303050206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8D391B-D6E0-839F-3F46-B53DE14F294B}"/>
              </a:ext>
            </a:extLst>
          </p:cNvPr>
          <p:cNvSpPr txBox="1"/>
          <p:nvPr/>
        </p:nvSpPr>
        <p:spPr>
          <a:xfrm>
            <a:off x="4097448" y="1530583"/>
            <a:ext cx="39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Proxima Nova Medium" panose="020B0603030502060204"/>
              </a:rPr>
              <a:t>odw</a:t>
            </a:r>
            <a:endParaRPr lang="en-US" dirty="0">
              <a:latin typeface="Proxima Nova Medium" panose="020B060303050206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1388-3171-D245-E274-363AD0D04DCF}"/>
              </a:ext>
            </a:extLst>
          </p:cNvPr>
          <p:cNvSpPr txBox="1"/>
          <p:nvPr/>
        </p:nvSpPr>
        <p:spPr>
          <a:xfrm>
            <a:off x="8018056" y="1530583"/>
            <a:ext cx="39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Medium" panose="020B0603030502060204"/>
              </a:rPr>
              <a:t>speed</a:t>
            </a:r>
          </a:p>
        </p:txBody>
      </p:sp>
    </p:spTree>
    <p:extLst>
      <p:ext uri="{BB962C8B-B14F-4D97-AF65-F5344CB8AC3E}">
        <p14:creationId xmlns:p14="http://schemas.microsoft.com/office/powerpoint/2010/main" val="3576633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A95B8-08D2-0A15-38B4-2C312B3E8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3E19F-FD69-284C-F099-30E1F874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– 2D Blocking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C5C2008-3320-56EE-6C56-417BF1BF3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20 rows x 20 columns</a:t>
            </a:r>
          </a:p>
          <a:p>
            <a:pPr marL="0" indent="0">
              <a:buNone/>
            </a:pPr>
            <a:r>
              <a:rPr lang="en-AU" dirty="0"/>
              <a:t>40 treatments</a:t>
            </a:r>
          </a:p>
          <a:p>
            <a:pPr marL="0" indent="0">
              <a:buNone/>
            </a:pPr>
            <a:r>
              <a:rPr lang="en-AU" dirty="0"/>
              <a:t>10 replications</a:t>
            </a:r>
          </a:p>
          <a:p>
            <a:pPr marL="0" indent="0">
              <a:buNone/>
            </a:pPr>
            <a:r>
              <a:rPr lang="en-AU" dirty="0"/>
              <a:t>10 2x20 row blocks</a:t>
            </a:r>
          </a:p>
          <a:p>
            <a:pPr marL="0" indent="0">
              <a:buNone/>
            </a:pPr>
            <a:r>
              <a:rPr lang="en-AU" dirty="0"/>
              <a:t>10 20x2 col blocks</a:t>
            </a:r>
          </a:p>
        </p:txBody>
      </p:sp>
      <p:pic>
        <p:nvPicPr>
          <p:cNvPr id="10" name="Picture 9" descr="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151EDAAD-782F-E31D-C8B7-F56C37A92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1" b="4188"/>
          <a:stretch/>
        </p:blipFill>
        <p:spPr>
          <a:xfrm>
            <a:off x="5796280" y="1690689"/>
            <a:ext cx="3733483" cy="38058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452403-C910-EE7A-E71B-EEC1B41E8CFF}"/>
              </a:ext>
            </a:extLst>
          </p:cNvPr>
          <p:cNvSpPr txBox="1"/>
          <p:nvPr/>
        </p:nvSpPr>
        <p:spPr>
          <a:xfrm>
            <a:off x="4760716" y="2223135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Proxima Nova Medium" panose="020B0603030502060204"/>
              </a:rPr>
              <a:t>speed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7C26C6-9BB7-3FDB-86DD-AE1AB904FEBD}"/>
              </a:ext>
            </a:extLst>
          </p:cNvPr>
          <p:cNvSpPr txBox="1"/>
          <p:nvPr/>
        </p:nvSpPr>
        <p:spPr>
          <a:xfrm>
            <a:off x="4760716" y="3400861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latin typeface="Proxima Nova Medium" panose="020B0603030502060204"/>
              </a:rPr>
              <a:t>odw</a:t>
            </a:r>
            <a:endParaRPr lang="en-US" dirty="0">
              <a:latin typeface="Proxima Nova Medium" panose="020B060303050206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9A934E-22F3-A584-F978-2B4812F4BBB1}"/>
              </a:ext>
            </a:extLst>
          </p:cNvPr>
          <p:cNvSpPr txBox="1"/>
          <p:nvPr/>
        </p:nvSpPr>
        <p:spPr>
          <a:xfrm>
            <a:off x="4760716" y="4578588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latin typeface="Proxima Nova Medium" panose="020B0603030502060204"/>
              </a:rPr>
              <a:t>DiGGer</a:t>
            </a:r>
            <a:endParaRPr lang="en-US" dirty="0">
              <a:latin typeface="Proxima Nova Medium" panose="020B060303050206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25CE78-E60F-B482-31BD-F373231C48A2}"/>
              </a:ext>
            </a:extLst>
          </p:cNvPr>
          <p:cNvSpPr txBox="1"/>
          <p:nvPr/>
        </p:nvSpPr>
        <p:spPr>
          <a:xfrm>
            <a:off x="5796280" y="5418377"/>
            <a:ext cx="41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roxima Nova Medium" panose="020B0603030502060204"/>
              </a:rPr>
              <a:t>             12           15        18      21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C1608-C7DF-9E1B-522E-F4F3CC5572E0}"/>
              </a:ext>
            </a:extLst>
          </p:cNvPr>
          <p:cNvSpPr txBox="1"/>
          <p:nvPr/>
        </p:nvSpPr>
        <p:spPr>
          <a:xfrm>
            <a:off x="5796280" y="5756315"/>
            <a:ext cx="373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Medium" panose="020B0603030502060204"/>
              </a:rPr>
              <a:t>Time (s)</a:t>
            </a:r>
          </a:p>
        </p:txBody>
      </p:sp>
    </p:spTree>
    <p:extLst>
      <p:ext uri="{BB962C8B-B14F-4D97-AF65-F5344CB8AC3E}">
        <p14:creationId xmlns:p14="http://schemas.microsoft.com/office/powerpoint/2010/main" val="2384613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1F079-BD1F-664A-73CE-E5EA513A3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C7D4-E964-6770-223A-F8A7B9AC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– Split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CD84C-B9AF-0B4C-2575-EE8CB5C35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12 rows x 4 columns</a:t>
            </a:r>
          </a:p>
          <a:p>
            <a:pPr marL="0" indent="0">
              <a:buNone/>
            </a:pPr>
            <a:r>
              <a:rPr lang="en-AU" dirty="0"/>
              <a:t>3 </a:t>
            </a:r>
            <a:r>
              <a:rPr lang="en-AU" dirty="0" err="1"/>
              <a:t>wholeplot</a:t>
            </a:r>
            <a:r>
              <a:rPr lang="en-AU" dirty="0"/>
              <a:t> treatments</a:t>
            </a:r>
          </a:p>
          <a:p>
            <a:pPr marL="0" indent="0">
              <a:buNone/>
            </a:pPr>
            <a:r>
              <a:rPr lang="en-AU" dirty="0"/>
              <a:t>4 </a:t>
            </a:r>
            <a:r>
              <a:rPr lang="en-AU" dirty="0" err="1"/>
              <a:t>wholeplot</a:t>
            </a:r>
            <a:r>
              <a:rPr lang="en-AU" dirty="0"/>
              <a:t> replications</a:t>
            </a:r>
          </a:p>
          <a:p>
            <a:pPr marL="0" indent="0">
              <a:buNone/>
            </a:pPr>
            <a:r>
              <a:rPr lang="en-AU" dirty="0"/>
              <a:t>4 3x4 blocks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4 subplot treatments</a:t>
            </a:r>
          </a:p>
          <a:p>
            <a:pPr marL="0" indent="0">
              <a:buNone/>
            </a:pPr>
            <a:r>
              <a:rPr lang="en-AU" dirty="0"/>
              <a:t>12 subplot replications</a:t>
            </a:r>
          </a:p>
          <a:p>
            <a:pPr marL="0" indent="0">
              <a:buNone/>
            </a:pPr>
            <a:r>
              <a:rPr lang="en-AU" dirty="0"/>
              <a:t>12 1x4 </a:t>
            </a:r>
            <a:r>
              <a:rPr lang="en-AU" dirty="0" err="1"/>
              <a:t>wholeplots</a:t>
            </a:r>
            <a:endParaRPr lang="en-AU" dirty="0"/>
          </a:p>
        </p:txBody>
      </p:sp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3B84FF9-5111-AA0C-0C94-C9CB20726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00" y="1190755"/>
            <a:ext cx="1800000" cy="5400000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40098CEB-1AEE-BAD2-92A9-916255145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90755"/>
            <a:ext cx="1800000" cy="540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FA4148-C318-807A-DFCF-4BB42C1EDEFE}"/>
              </a:ext>
            </a:extLst>
          </p:cNvPr>
          <p:cNvSpPr txBox="1"/>
          <p:nvPr/>
        </p:nvSpPr>
        <p:spPr>
          <a:xfrm>
            <a:off x="6202680" y="843240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Medium" panose="020B0603030502060204"/>
              </a:rPr>
              <a:t>Blocks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B7B36F-C170-5F08-138F-5DEF8AAFC7CC}"/>
              </a:ext>
            </a:extLst>
          </p:cNvPr>
          <p:cNvSpPr txBox="1"/>
          <p:nvPr/>
        </p:nvSpPr>
        <p:spPr>
          <a:xfrm>
            <a:off x="8463280" y="843240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Proxima Nova Medium" panose="020B0603030502060204"/>
              </a:rPr>
              <a:t>Wholeplots</a:t>
            </a:r>
            <a:endParaRPr lang="en-US" dirty="0">
              <a:latin typeface="Proxima Nova Medium" panose="020B0603030502060204"/>
            </a:endParaRPr>
          </a:p>
        </p:txBody>
      </p:sp>
    </p:spTree>
    <p:extLst>
      <p:ext uri="{BB962C8B-B14F-4D97-AF65-F5344CB8AC3E}">
        <p14:creationId xmlns:p14="http://schemas.microsoft.com/office/powerpoint/2010/main" val="249708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65B20-3106-B484-B7A7-CCD2876B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59B7A-C9FE-090A-6843-36D22F60A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Background</a:t>
            </a:r>
          </a:p>
          <a:p>
            <a:r>
              <a:rPr lang="en-AU" dirty="0"/>
              <a:t>Motivation &amp; Limitations</a:t>
            </a:r>
          </a:p>
          <a:p>
            <a:r>
              <a:rPr lang="en-AU" dirty="0"/>
              <a:t>Overview of the package</a:t>
            </a:r>
          </a:p>
          <a:p>
            <a:r>
              <a:rPr lang="en-AU" dirty="0"/>
              <a:t>Key features</a:t>
            </a:r>
          </a:p>
          <a:p>
            <a:r>
              <a:rPr lang="en-AU" dirty="0"/>
              <a:t>Examples and comparisons</a:t>
            </a:r>
          </a:p>
          <a:p>
            <a:r>
              <a:rPr lang="en-AU" dirty="0"/>
              <a:t>Custom Objective Function example</a:t>
            </a:r>
          </a:p>
          <a:p>
            <a:r>
              <a:rPr lang="en-AU" dirty="0"/>
              <a:t>Future plans</a:t>
            </a:r>
          </a:p>
          <a:p>
            <a:r>
              <a:rPr lang="en-AU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093773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1F079-BD1F-664A-73CE-E5EA513A3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C7D4-E964-6770-223A-F8A7B9AC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– Split Plot: </a:t>
            </a:r>
            <a:r>
              <a:rPr lang="en-AU" dirty="0" err="1"/>
              <a:t>DiGGer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C96873-7B84-5947-3DC3-5929441BB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075" y="1552734"/>
            <a:ext cx="7589131" cy="489712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7EF8B22-EB30-5AB7-8483-7832A442BE53}"/>
              </a:ext>
            </a:extLst>
          </p:cNvPr>
          <p:cNvSpPr txBox="1">
            <a:spLocks/>
          </p:cNvSpPr>
          <p:nvPr/>
        </p:nvSpPr>
        <p:spPr>
          <a:xfrm>
            <a:off x="1229361" y="1501935"/>
            <a:ext cx="4912360" cy="17187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Medium" panose="020B06030305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Optimise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 err="1"/>
              <a:t>wholeplot</a:t>
            </a: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treatments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BE3BFFE-37A0-4EFA-9CFF-06AD32DF3420}"/>
              </a:ext>
            </a:extLst>
          </p:cNvPr>
          <p:cNvSpPr txBox="1">
            <a:spLocks/>
          </p:cNvSpPr>
          <p:nvPr/>
        </p:nvSpPr>
        <p:spPr>
          <a:xfrm>
            <a:off x="1229361" y="3259138"/>
            <a:ext cx="4912360" cy="20461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Medium" panose="020B06030305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Optimise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subplot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treatments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2520A9E-9309-61F0-53D8-C3FBB3B3BEED}"/>
              </a:ext>
            </a:extLst>
          </p:cNvPr>
          <p:cNvSpPr txBox="1">
            <a:spLocks/>
          </p:cNvSpPr>
          <p:nvPr/>
        </p:nvSpPr>
        <p:spPr>
          <a:xfrm>
            <a:off x="1229360" y="5343683"/>
            <a:ext cx="9463846" cy="111029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Medium" panose="020B06030305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Stitch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1641217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1F079-BD1F-664A-73CE-E5EA513A3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C7D4-E964-6770-223A-F8A7B9AC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– Split Plot: </a:t>
            </a:r>
            <a:r>
              <a:rPr lang="en-AU" dirty="0" err="1"/>
              <a:t>odw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F42331-D2D0-307B-8C83-C75D0457D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42C195-31A6-D1CA-1D9A-C4341D21D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21" y="1911826"/>
            <a:ext cx="6129789" cy="4178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506E95-609A-D6E6-E5AA-0D158C77B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526" y="1781333"/>
            <a:ext cx="4480916" cy="443992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1A70E38-A802-4CB9-7B44-121ADF326F07}"/>
              </a:ext>
            </a:extLst>
          </p:cNvPr>
          <p:cNvSpPr txBox="1">
            <a:spLocks/>
          </p:cNvSpPr>
          <p:nvPr/>
        </p:nvSpPr>
        <p:spPr>
          <a:xfrm>
            <a:off x="624840" y="1405415"/>
            <a:ext cx="6248043" cy="17187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Medium" panose="020B06030305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Initialise </a:t>
            </a:r>
            <a:r>
              <a:rPr lang="en-AU" dirty="0" err="1"/>
              <a:t>dataframes</a:t>
            </a:r>
            <a:endParaRPr lang="en-AU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5AFA17-FFAA-E506-978E-DFD5BF6042BE}"/>
              </a:ext>
            </a:extLst>
          </p:cNvPr>
          <p:cNvSpPr txBox="1">
            <a:spLocks/>
          </p:cNvSpPr>
          <p:nvPr/>
        </p:nvSpPr>
        <p:spPr>
          <a:xfrm>
            <a:off x="624839" y="3168493"/>
            <a:ext cx="4714241" cy="29665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Medium" panose="020B06030305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			Optimise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			</a:t>
            </a:r>
            <a:r>
              <a:rPr lang="en-AU" dirty="0" err="1"/>
              <a:t>wholeplot</a:t>
            </a: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			treatments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851D8ED-E814-23B8-896E-B51EDB7F71DA}"/>
              </a:ext>
            </a:extLst>
          </p:cNvPr>
          <p:cNvSpPr txBox="1">
            <a:spLocks/>
          </p:cNvSpPr>
          <p:nvPr/>
        </p:nvSpPr>
        <p:spPr>
          <a:xfrm>
            <a:off x="7081163" y="1734980"/>
            <a:ext cx="4714241" cy="35787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Medium" panose="020B06030305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			Optimise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			subplot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			treatments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F83B5F6-607D-F7D8-F4A4-647E554B795A}"/>
              </a:ext>
            </a:extLst>
          </p:cNvPr>
          <p:cNvSpPr txBox="1">
            <a:spLocks/>
          </p:cNvSpPr>
          <p:nvPr/>
        </p:nvSpPr>
        <p:spPr>
          <a:xfrm>
            <a:off x="5593080" y="5357972"/>
            <a:ext cx="6202324" cy="111029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Medium" panose="020B06030305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Stitch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735867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1F079-BD1F-664A-73CE-E5EA513A3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D603B36-9FB0-ABED-70B6-69C100373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968" y="2103218"/>
            <a:ext cx="6588760" cy="3529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D1C7D4-E964-6770-223A-F8A7B9AC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– Split Plot: speed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DDF9E3-58AA-B64B-CFD1-20F422A85D23}"/>
              </a:ext>
            </a:extLst>
          </p:cNvPr>
          <p:cNvSpPr txBox="1">
            <a:spLocks/>
          </p:cNvSpPr>
          <p:nvPr/>
        </p:nvSpPr>
        <p:spPr>
          <a:xfrm>
            <a:off x="1082040" y="1596542"/>
            <a:ext cx="9992360" cy="246113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Medium" panose="020B06030305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Initialise a </a:t>
            </a:r>
            <a:r>
              <a:rPr lang="en-AU" dirty="0" err="1"/>
              <a:t>dataframe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E7D4F1-2EF8-E9D5-E364-579B95192F93}"/>
              </a:ext>
            </a:extLst>
          </p:cNvPr>
          <p:cNvSpPr txBox="1">
            <a:spLocks/>
          </p:cNvSpPr>
          <p:nvPr/>
        </p:nvSpPr>
        <p:spPr>
          <a:xfrm>
            <a:off x="1082040" y="4190999"/>
            <a:ext cx="9992360" cy="201507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Medium" panose="020B06030305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Optimise both whole plot and subplot treatments in one go</a:t>
            </a:r>
          </a:p>
        </p:txBody>
      </p:sp>
    </p:spTree>
    <p:extLst>
      <p:ext uri="{BB962C8B-B14F-4D97-AF65-F5344CB8AC3E}">
        <p14:creationId xmlns:p14="http://schemas.microsoft.com/office/powerpoint/2010/main" val="3294970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1F079-BD1F-664A-73CE-E5EA513A3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C7D4-E964-6770-223A-F8A7B9AC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– Split Plot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F0DFB6-CA12-04FD-F1FE-2061A611628B}"/>
              </a:ext>
            </a:extLst>
          </p:cNvPr>
          <p:cNvGrpSpPr/>
          <p:nvPr/>
        </p:nvGrpSpPr>
        <p:grpSpPr>
          <a:xfrm>
            <a:off x="838200" y="1956875"/>
            <a:ext cx="3020760" cy="4536000"/>
            <a:chOff x="142240" y="2006344"/>
            <a:chExt cx="3020760" cy="4536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410C8B-7183-FD09-F0A0-1345918F4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651000" y="2006344"/>
              <a:ext cx="1512000" cy="4536000"/>
            </a:xfrm>
            <a:prstGeom prst="rect">
              <a:avLst/>
            </a:prstGeom>
          </p:spPr>
        </p:pic>
        <p:pic>
          <p:nvPicPr>
            <p:cNvPr id="11" name="Picture 10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ACAEA67B-98BE-574A-96E9-2A27E017E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240" y="2006344"/>
              <a:ext cx="1512000" cy="4536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FB66520-F628-D4CA-F335-3833F737A9C8}"/>
              </a:ext>
            </a:extLst>
          </p:cNvPr>
          <p:cNvGrpSpPr/>
          <p:nvPr/>
        </p:nvGrpSpPr>
        <p:grpSpPr>
          <a:xfrm>
            <a:off x="4582380" y="1956875"/>
            <a:ext cx="3024000" cy="4536000"/>
            <a:chOff x="4003040" y="2006344"/>
            <a:chExt cx="3024000" cy="4536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E18A5CD-16A7-A170-FAF1-926C9A0CB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515040" y="2006344"/>
              <a:ext cx="1512000" cy="4536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D4ED60-009A-80D9-B93D-320FA3583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003040" y="2006344"/>
              <a:ext cx="1512000" cy="45360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10D67F-EFB8-12B9-FBCF-B1E1D8679023}"/>
              </a:ext>
            </a:extLst>
          </p:cNvPr>
          <p:cNvGrpSpPr/>
          <p:nvPr/>
        </p:nvGrpSpPr>
        <p:grpSpPr>
          <a:xfrm>
            <a:off x="8329800" y="1956875"/>
            <a:ext cx="3024000" cy="4536000"/>
            <a:chOff x="7251701" y="2006344"/>
            <a:chExt cx="3024000" cy="4536000"/>
          </a:xfrm>
        </p:grpSpPr>
        <p:pic>
          <p:nvPicPr>
            <p:cNvPr id="17" name="Picture 16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8B5F9564-6CE1-173B-0306-3EC64AA12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63701" y="2006344"/>
              <a:ext cx="1512000" cy="4536000"/>
            </a:xfrm>
            <a:prstGeom prst="rect">
              <a:avLst/>
            </a:prstGeom>
          </p:spPr>
        </p:pic>
        <p:pic>
          <p:nvPicPr>
            <p:cNvPr id="19" name="Picture 18" descr="A yellow and purple squares&#10;&#10;Description automatically generated">
              <a:extLst>
                <a:ext uri="{FF2B5EF4-FFF2-40B4-BE49-F238E27FC236}">
                  <a16:creationId xmlns:a16="http://schemas.microsoft.com/office/drawing/2014/main" id="{8D044DAD-2DA1-6CE5-6657-CAEA87E2C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51701" y="2006344"/>
              <a:ext cx="1512000" cy="453600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C5E6074-FC98-041D-795F-433F9440CD27}"/>
              </a:ext>
            </a:extLst>
          </p:cNvPr>
          <p:cNvSpPr txBox="1"/>
          <p:nvPr/>
        </p:nvSpPr>
        <p:spPr>
          <a:xfrm>
            <a:off x="1448580" y="1530583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Proxima Nova Medium" panose="020B0603030502060204"/>
              </a:rPr>
              <a:t>DiGGer</a:t>
            </a:r>
            <a:endParaRPr lang="en-US" dirty="0">
              <a:latin typeface="Proxima Nova Medium" panose="020B060303050206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04D8C8-F3C7-8522-E898-536B9A787E49}"/>
              </a:ext>
            </a:extLst>
          </p:cNvPr>
          <p:cNvSpPr txBox="1"/>
          <p:nvPr/>
        </p:nvSpPr>
        <p:spPr>
          <a:xfrm>
            <a:off x="5194380" y="1530583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Proxima Nova Medium" panose="020B0603030502060204"/>
              </a:rPr>
              <a:t>odw</a:t>
            </a:r>
            <a:endParaRPr lang="en-US" dirty="0">
              <a:latin typeface="Proxima Nova Medium" panose="020B060303050206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E80797-E5AA-33A3-7CF4-4D540DEED69B}"/>
              </a:ext>
            </a:extLst>
          </p:cNvPr>
          <p:cNvSpPr txBox="1"/>
          <p:nvPr/>
        </p:nvSpPr>
        <p:spPr>
          <a:xfrm>
            <a:off x="8941800" y="1530583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Medium" panose="020B0603030502060204"/>
              </a:rPr>
              <a:t>speed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06FEE40-3916-40F8-8C1C-890FBE878789}"/>
              </a:ext>
            </a:extLst>
          </p:cNvPr>
          <p:cNvSpPr/>
          <p:nvPr/>
        </p:nvSpPr>
        <p:spPr>
          <a:xfrm>
            <a:off x="7243210" y="2686092"/>
            <a:ext cx="330590" cy="72313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2A56F7-C2DA-C584-B2EB-FEEBD316B60F}"/>
              </a:ext>
            </a:extLst>
          </p:cNvPr>
          <p:cNvSpPr/>
          <p:nvPr/>
        </p:nvSpPr>
        <p:spPr>
          <a:xfrm>
            <a:off x="7245232" y="4845394"/>
            <a:ext cx="330590" cy="72313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09D882-314F-2798-897B-F73C24FC6589}"/>
              </a:ext>
            </a:extLst>
          </p:cNvPr>
          <p:cNvSpPr/>
          <p:nvPr/>
        </p:nvSpPr>
        <p:spPr>
          <a:xfrm>
            <a:off x="2858701" y="2705865"/>
            <a:ext cx="330590" cy="72313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A49B93-2623-0533-F202-1CF01DC57D65}"/>
              </a:ext>
            </a:extLst>
          </p:cNvPr>
          <p:cNvSpPr/>
          <p:nvPr/>
        </p:nvSpPr>
        <p:spPr>
          <a:xfrm>
            <a:off x="3184971" y="5203903"/>
            <a:ext cx="330590" cy="72313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7ED33F-D6E8-E817-2D57-A65A63F7ACDB}"/>
              </a:ext>
            </a:extLst>
          </p:cNvPr>
          <p:cNvSpPr/>
          <p:nvPr/>
        </p:nvSpPr>
        <p:spPr>
          <a:xfrm>
            <a:off x="3495790" y="3047659"/>
            <a:ext cx="330590" cy="72313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65DC9C-7B0D-15B1-D137-E0BA6F164EFC}"/>
              </a:ext>
            </a:extLst>
          </p:cNvPr>
          <p:cNvSpPr/>
          <p:nvPr/>
        </p:nvSpPr>
        <p:spPr>
          <a:xfrm>
            <a:off x="4789200" y="2691341"/>
            <a:ext cx="1272869" cy="73765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FC375C-D385-BF16-2AF9-7CA2F9669494}"/>
              </a:ext>
            </a:extLst>
          </p:cNvPr>
          <p:cNvSpPr/>
          <p:nvPr/>
        </p:nvSpPr>
        <p:spPr>
          <a:xfrm>
            <a:off x="4789804" y="4837954"/>
            <a:ext cx="1272869" cy="73765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745D46B-D38C-D806-05BE-F56FCA37B519}"/>
              </a:ext>
            </a:extLst>
          </p:cNvPr>
          <p:cNvSpPr/>
          <p:nvPr/>
        </p:nvSpPr>
        <p:spPr>
          <a:xfrm>
            <a:off x="3193535" y="3060170"/>
            <a:ext cx="330590" cy="72313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76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A95B8-08D2-0A15-38B4-2C312B3E8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98853FB4-5193-F823-9347-D4EE405A7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1" b="4240"/>
          <a:stretch/>
        </p:blipFill>
        <p:spPr>
          <a:xfrm>
            <a:off x="5796279" y="1690689"/>
            <a:ext cx="3733484" cy="38058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E3E19F-FD69-284C-F099-30E1F874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– Split Plot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C5C2008-3320-56EE-6C56-417BF1BF3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12 rows x 4 columns</a:t>
            </a:r>
          </a:p>
          <a:p>
            <a:pPr marL="0" indent="0">
              <a:buNone/>
            </a:pPr>
            <a:r>
              <a:rPr lang="en-AU" dirty="0"/>
              <a:t>3 </a:t>
            </a:r>
            <a:r>
              <a:rPr lang="en-AU" dirty="0" err="1"/>
              <a:t>wholeplot</a:t>
            </a:r>
            <a:r>
              <a:rPr lang="en-AU" dirty="0"/>
              <a:t> treatments</a:t>
            </a:r>
          </a:p>
          <a:p>
            <a:pPr marL="0" indent="0">
              <a:buNone/>
            </a:pPr>
            <a:r>
              <a:rPr lang="en-AU" dirty="0"/>
              <a:t>4 </a:t>
            </a:r>
            <a:r>
              <a:rPr lang="en-AU" dirty="0" err="1"/>
              <a:t>wholeplot</a:t>
            </a:r>
            <a:r>
              <a:rPr lang="en-AU" dirty="0"/>
              <a:t> replications</a:t>
            </a:r>
          </a:p>
          <a:p>
            <a:pPr marL="0" indent="0">
              <a:buNone/>
            </a:pPr>
            <a:r>
              <a:rPr lang="en-AU" dirty="0"/>
              <a:t>4 3x4 blocks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4 subplot treatments</a:t>
            </a:r>
          </a:p>
          <a:p>
            <a:pPr marL="0" indent="0">
              <a:buNone/>
            </a:pPr>
            <a:r>
              <a:rPr lang="en-AU" dirty="0"/>
              <a:t>12 subplot replications</a:t>
            </a:r>
          </a:p>
          <a:p>
            <a:pPr marL="0" indent="0">
              <a:buNone/>
            </a:pPr>
            <a:r>
              <a:rPr lang="en-AU" dirty="0"/>
              <a:t>12 1x4 </a:t>
            </a:r>
            <a:r>
              <a:rPr lang="en-AU" dirty="0" err="1"/>
              <a:t>wholeplots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452403-C910-EE7A-E71B-EEC1B41E8CFF}"/>
              </a:ext>
            </a:extLst>
          </p:cNvPr>
          <p:cNvSpPr txBox="1"/>
          <p:nvPr/>
        </p:nvSpPr>
        <p:spPr>
          <a:xfrm>
            <a:off x="4760716" y="2223135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Proxima Nova Medium" panose="020B0603030502060204"/>
              </a:rPr>
              <a:t>speed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7C26C6-9BB7-3FDB-86DD-AE1AB904FEBD}"/>
              </a:ext>
            </a:extLst>
          </p:cNvPr>
          <p:cNvSpPr txBox="1"/>
          <p:nvPr/>
        </p:nvSpPr>
        <p:spPr>
          <a:xfrm>
            <a:off x="4760716" y="3400861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latin typeface="Proxima Nova Medium" panose="020B0603030502060204"/>
              </a:rPr>
              <a:t>odw</a:t>
            </a:r>
            <a:endParaRPr lang="en-US" dirty="0">
              <a:latin typeface="Proxima Nova Medium" panose="020B060303050206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9A934E-22F3-A584-F978-2B4812F4BBB1}"/>
              </a:ext>
            </a:extLst>
          </p:cNvPr>
          <p:cNvSpPr txBox="1"/>
          <p:nvPr/>
        </p:nvSpPr>
        <p:spPr>
          <a:xfrm>
            <a:off x="4760716" y="4578588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latin typeface="Proxima Nova Medium" panose="020B0603030502060204"/>
              </a:rPr>
              <a:t>DiGGer</a:t>
            </a:r>
            <a:endParaRPr lang="en-US" dirty="0">
              <a:latin typeface="Proxima Nova Medium" panose="020B060303050206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C1608-C7DF-9E1B-522E-F4F3CC5572E0}"/>
              </a:ext>
            </a:extLst>
          </p:cNvPr>
          <p:cNvSpPr txBox="1"/>
          <p:nvPr/>
        </p:nvSpPr>
        <p:spPr>
          <a:xfrm>
            <a:off x="5796280" y="5756315"/>
            <a:ext cx="373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Medium" panose="020B0603030502060204"/>
              </a:rPr>
              <a:t>Time (</a:t>
            </a:r>
            <a:r>
              <a:rPr lang="en-US" dirty="0" err="1">
                <a:latin typeface="Proxima Nova Medium" panose="020B0603030502060204"/>
              </a:rPr>
              <a:t>ms</a:t>
            </a:r>
            <a:r>
              <a:rPr lang="en-US" dirty="0">
                <a:latin typeface="Proxima Nova Medium" panose="020B0603030502060204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25CE78-E60F-B482-31BD-F373231C48A2}"/>
              </a:ext>
            </a:extLst>
          </p:cNvPr>
          <p:cNvSpPr txBox="1"/>
          <p:nvPr/>
        </p:nvSpPr>
        <p:spPr>
          <a:xfrm>
            <a:off x="5796280" y="5418377"/>
            <a:ext cx="41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roxima Nova Medium" panose="020B0603030502060204"/>
              </a:rPr>
              <a:t>30	   100	     300	       1000</a:t>
            </a:r>
          </a:p>
        </p:txBody>
      </p:sp>
    </p:spTree>
    <p:extLst>
      <p:ext uri="{BB962C8B-B14F-4D97-AF65-F5344CB8AC3E}">
        <p14:creationId xmlns:p14="http://schemas.microsoft.com/office/powerpoint/2010/main" val="2988165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1F079-BD1F-664A-73CE-E5EA513A3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C7D4-E964-6770-223A-F8A7B9AC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– Multi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CD84C-B9AF-0B4C-2575-EE8CB5C35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5 sites</a:t>
            </a:r>
          </a:p>
          <a:p>
            <a:pPr>
              <a:buFontTx/>
              <a:buChar char="-"/>
            </a:pPr>
            <a:r>
              <a:rPr lang="en-AU" dirty="0">
                <a:latin typeface="Proxima Nova Medium" panose="020B0603030502060204"/>
              </a:rPr>
              <a:t>28</a:t>
            </a:r>
            <a:r>
              <a:rPr lang="en-US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Proxima Nova Medium" panose="020B0603030502060204"/>
              </a:rPr>
              <a:t>×</a:t>
            </a:r>
            <a:r>
              <a:rPr lang="en-AU" dirty="0">
                <a:latin typeface="Proxima Nova Medium" panose="020B0603030502060204"/>
              </a:rPr>
              <a:t>5</a:t>
            </a:r>
          </a:p>
          <a:p>
            <a:pPr>
              <a:buFontTx/>
              <a:buChar char="-"/>
            </a:pPr>
            <a:r>
              <a:rPr lang="en-AU" dirty="0">
                <a:latin typeface="Proxima Nova Medium" panose="020B0603030502060204"/>
              </a:rPr>
              <a:t>20</a:t>
            </a:r>
            <a:r>
              <a:rPr lang="en-US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Proxima Nova Medium" panose="020B0603030502060204"/>
              </a:rPr>
              <a:t>×</a:t>
            </a:r>
            <a:r>
              <a:rPr lang="en-AU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Proxima Nova Medium" panose="020B0603030502060204"/>
              </a:rPr>
              <a:t>3</a:t>
            </a:r>
            <a:endParaRPr lang="en-AU" dirty="0">
              <a:latin typeface="Proxima Nova Medium" panose="020B0603030502060204"/>
            </a:endParaRPr>
          </a:p>
          <a:p>
            <a:pPr>
              <a:buFontTx/>
              <a:buChar char="-"/>
            </a:pPr>
            <a:r>
              <a:rPr lang="en-AU" dirty="0">
                <a:latin typeface="Proxima Nova Medium" panose="020B0603030502060204"/>
              </a:rPr>
              <a:t>20</a:t>
            </a:r>
            <a:r>
              <a:rPr lang="en-US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Proxima Nova Medium" panose="020B0603030502060204"/>
              </a:rPr>
              <a:t>×</a:t>
            </a:r>
            <a:r>
              <a:rPr lang="en-AU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Proxima Nova Medium" panose="020B0603030502060204"/>
              </a:rPr>
              <a:t>4</a:t>
            </a:r>
            <a:endParaRPr lang="en-AU" dirty="0">
              <a:latin typeface="Proxima Nova Medium" panose="020B0603030502060204"/>
            </a:endParaRPr>
          </a:p>
          <a:p>
            <a:pPr>
              <a:buFontTx/>
              <a:buChar char="-"/>
            </a:pPr>
            <a:r>
              <a:rPr lang="en-AU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Proxima Nova Medium" panose="020B0603030502060204"/>
              </a:rPr>
              <a:t>15</a:t>
            </a:r>
            <a:r>
              <a:rPr lang="en-US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Proxima Nova Medium" panose="020B0603030502060204"/>
              </a:rPr>
              <a:t>×</a:t>
            </a:r>
            <a:r>
              <a:rPr lang="en-AU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Proxima Nova Medium" panose="020B0603030502060204"/>
              </a:rPr>
              <a:t>4</a:t>
            </a:r>
            <a:endParaRPr lang="en-AU" dirty="0">
              <a:latin typeface="Proxima Nova Medium" panose="020B0603030502060204"/>
            </a:endParaRPr>
          </a:p>
          <a:p>
            <a:pPr>
              <a:buFontTx/>
              <a:buChar char="-"/>
            </a:pPr>
            <a:r>
              <a:rPr lang="en-AU" dirty="0">
                <a:latin typeface="Proxima Nova Medium" panose="020B0603030502060204"/>
              </a:rPr>
              <a:t>22</a:t>
            </a:r>
            <a:r>
              <a:rPr lang="en-US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Proxima Nova Medium" panose="020B0603030502060204"/>
              </a:rPr>
              <a:t>×</a:t>
            </a:r>
            <a:r>
              <a:rPr lang="en-AU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Proxima Nova Medium" panose="020B0603030502060204"/>
              </a:rPr>
              <a:t>3</a:t>
            </a:r>
            <a:endParaRPr lang="en-AU" dirty="0">
              <a:latin typeface="Proxima Nova Medium" panose="020B0603030502060204"/>
            </a:endParaRPr>
          </a:p>
          <a:p>
            <a:pPr marL="0" indent="0">
              <a:buNone/>
            </a:pPr>
            <a:r>
              <a:rPr lang="en-AU" dirty="0">
                <a:latin typeface="Proxima Nova Medium" panose="020B0603030502060204"/>
              </a:rPr>
              <a:t>57 treatments, 7-8 reps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950EF9F-814F-F1C4-E1BF-5C0EFF416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717" y="1690688"/>
            <a:ext cx="687705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07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1F079-BD1F-664A-73CE-E5EA513A3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C7D4-E964-6770-223A-F8A7B9AC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– Multi Site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3DBBA-D4F1-11E7-EF9B-98F69E849618}"/>
              </a:ext>
            </a:extLst>
          </p:cNvPr>
          <p:cNvSpPr txBox="1"/>
          <p:nvPr/>
        </p:nvSpPr>
        <p:spPr>
          <a:xfrm>
            <a:off x="1541999" y="1519546"/>
            <a:ext cx="9108000" cy="369332"/>
          </a:xfrm>
          <a:prstGeom prst="rect">
            <a:avLst/>
          </a:prstGeom>
          <a:solidFill>
            <a:srgbClr val="00808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6F8FA"/>
                </a:solidFill>
              </a:rPr>
              <a:t>speed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0F807F-64F5-EF6C-1A77-C0BD9B51ECDF}"/>
              </a:ext>
            </a:extLst>
          </p:cNvPr>
          <p:cNvSpPr txBox="1">
            <a:spLocks/>
          </p:cNvSpPr>
          <p:nvPr/>
        </p:nvSpPr>
        <p:spPr>
          <a:xfrm>
            <a:off x="1542000" y="1888878"/>
            <a:ext cx="9108000" cy="4536000"/>
          </a:xfrm>
          <a:prstGeom prst="rect">
            <a:avLst/>
          </a:prstGeom>
          <a:solidFill>
            <a:srgbClr val="F6F8FA"/>
          </a:solidFill>
          <a:ln w="3175">
            <a:noFill/>
          </a:ln>
          <a:effectLst>
            <a:innerShdw blurRad="12700">
              <a:srgbClr val="00808B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Medium" panose="020B06030305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>
                <a:latin typeface="Consolas" panose="020B0609020204030204" pitchFamily="49" charset="0"/>
              </a:rPr>
              <a:t>all_treatments</a:t>
            </a:r>
            <a:r>
              <a:rPr lang="en-US" sz="1200" dirty="0">
                <a:latin typeface="Consolas" panose="020B0609020204030204" pitchFamily="49" charset="0"/>
              </a:rPr>
              <a:t> &lt;- </a:t>
            </a:r>
            <a:r>
              <a:rPr lang="en-US" sz="1200" dirty="0">
                <a:solidFill>
                  <a:srgbClr val="156082"/>
                </a:solidFill>
                <a:latin typeface="Consolas" panose="020B0609020204030204" pitchFamily="49" charset="0"/>
              </a:rPr>
              <a:t>c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156082"/>
                </a:solidFill>
                <a:latin typeface="Consolas" panose="020B0609020204030204" pitchFamily="49" charset="0"/>
              </a:rPr>
              <a:t>rep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1</a:t>
            </a:r>
            <a:r>
              <a:rPr lang="en-US" sz="1200" dirty="0">
                <a:latin typeface="Consolas" panose="020B0609020204030204" pitchFamily="49" charset="0"/>
              </a:rPr>
              <a:t>: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50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7</a:t>
            </a:r>
            <a:r>
              <a:rPr lang="en-US" sz="1200" dirty="0">
                <a:latin typeface="Consolas" panose="020B0609020204030204" pitchFamily="49" charset="0"/>
              </a:rPr>
              <a:t>), </a:t>
            </a:r>
            <a:r>
              <a:rPr lang="en-US" sz="1200" dirty="0">
                <a:solidFill>
                  <a:srgbClr val="156082"/>
                </a:solidFill>
                <a:latin typeface="Consolas" panose="020B0609020204030204" pitchFamily="49" charset="0"/>
              </a:rPr>
              <a:t>rep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51</a:t>
            </a:r>
            <a:r>
              <a:rPr lang="en-US" sz="1200" dirty="0">
                <a:latin typeface="Consolas" panose="020B0609020204030204" pitchFamily="49" charset="0"/>
              </a:rPr>
              <a:t>: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57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8</a:t>
            </a:r>
            <a:r>
              <a:rPr lang="en-US" sz="1200" dirty="0">
                <a:latin typeface="Consolas" panose="020B0609020204030204" pitchFamily="49" charset="0"/>
              </a:rPr>
              <a:t>))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designs &lt;- </a:t>
            </a:r>
            <a:r>
              <a:rPr lang="en-US" sz="1200" dirty="0">
                <a:solidFill>
                  <a:srgbClr val="6C19AA"/>
                </a:solidFill>
                <a:latin typeface="Consolas" panose="020B0609020204030204" pitchFamily="49" charset="0"/>
              </a:rPr>
              <a:t>list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a = </a:t>
            </a:r>
            <a:r>
              <a:rPr lang="en-US" sz="1200" dirty="0">
                <a:solidFill>
                  <a:srgbClr val="6C19AA"/>
                </a:solidFill>
                <a:latin typeface="Consolas" panose="020B0609020204030204" pitchFamily="49" charset="0"/>
              </a:rPr>
              <a:t>list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</a:rPr>
              <a:t>nrows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28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ncols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5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block_nrows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7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block_ncols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5</a:t>
            </a:r>
            <a:r>
              <a:rPr lang="en-US" sz="1200" dirty="0">
                <a:latin typeface="Consolas" panose="020B0609020204030204" pitchFamily="49" charset="0"/>
              </a:rPr>
              <a:t>),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b = </a:t>
            </a:r>
            <a:r>
              <a:rPr lang="en-US" sz="1200" dirty="0">
                <a:solidFill>
                  <a:srgbClr val="6C19AA"/>
                </a:solidFill>
                <a:latin typeface="Consolas" panose="020B0609020204030204" pitchFamily="49" charset="0"/>
              </a:rPr>
              <a:t>list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</a:rPr>
              <a:t>nrows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20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ncols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3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block_nrows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10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block_ncols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3</a:t>
            </a:r>
            <a:r>
              <a:rPr lang="en-US" sz="1200" dirty="0">
                <a:latin typeface="Consolas" panose="020B0609020204030204" pitchFamily="49" charset="0"/>
              </a:rPr>
              <a:t>),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c = </a:t>
            </a:r>
            <a:r>
              <a:rPr lang="en-US" sz="1200" dirty="0">
                <a:solidFill>
                  <a:srgbClr val="6C19AA"/>
                </a:solidFill>
                <a:latin typeface="Consolas" panose="020B0609020204030204" pitchFamily="49" charset="0"/>
              </a:rPr>
              <a:t>list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</a:rPr>
              <a:t>nrows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20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ncols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4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block_nrows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10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block_ncols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4</a:t>
            </a:r>
            <a:r>
              <a:rPr lang="en-US" sz="1200" dirty="0">
                <a:latin typeface="Consolas" panose="020B0609020204030204" pitchFamily="49" charset="0"/>
              </a:rPr>
              <a:t>),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d = </a:t>
            </a:r>
            <a:r>
              <a:rPr lang="en-US" sz="1200" dirty="0">
                <a:solidFill>
                  <a:srgbClr val="6C19AA"/>
                </a:solidFill>
                <a:latin typeface="Consolas" panose="020B0609020204030204" pitchFamily="49" charset="0"/>
              </a:rPr>
              <a:t>list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</a:rPr>
              <a:t>nrows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15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ncols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4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block_nrows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5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block_ncols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4</a:t>
            </a:r>
            <a:r>
              <a:rPr lang="en-US" sz="1200" dirty="0">
                <a:latin typeface="Consolas" panose="020B0609020204030204" pitchFamily="49" charset="0"/>
              </a:rPr>
              <a:t>),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e = </a:t>
            </a:r>
            <a:r>
              <a:rPr lang="en-US" sz="1200" dirty="0">
                <a:solidFill>
                  <a:srgbClr val="6C19AA"/>
                </a:solidFill>
                <a:latin typeface="Consolas" panose="020B0609020204030204" pitchFamily="49" charset="0"/>
              </a:rPr>
              <a:t>list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</a:rPr>
              <a:t>nrows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22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ncols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3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block_nrows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11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block_ncols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3</a:t>
            </a:r>
            <a:r>
              <a:rPr lang="en-US" sz="12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>
                <a:latin typeface="Consolas" panose="020B0609020204030204" pitchFamily="49" charset="0"/>
              </a:rPr>
              <a:t>df_initial</a:t>
            </a:r>
            <a:r>
              <a:rPr lang="en-US" sz="1200" dirty="0">
                <a:latin typeface="Consolas" panose="020B0609020204030204" pitchFamily="49" charset="0"/>
              </a:rPr>
              <a:t> &lt;- </a:t>
            </a:r>
            <a:r>
              <a:rPr lang="en-US" sz="1200" b="1" dirty="0">
                <a:latin typeface="Consolas" panose="020B0609020204030204" pitchFamily="49" charset="0"/>
              </a:rPr>
              <a:t>speed</a:t>
            </a:r>
            <a:r>
              <a:rPr lang="en-US" sz="1200" dirty="0">
                <a:latin typeface="Consolas" panose="020B0609020204030204" pitchFamily="49" charset="0"/>
              </a:rPr>
              <a:t>::</a:t>
            </a:r>
            <a:r>
              <a:rPr lang="en-US" sz="1200" dirty="0" err="1">
                <a:solidFill>
                  <a:srgbClr val="156082"/>
                </a:solidFill>
                <a:latin typeface="Consolas" panose="020B0609020204030204" pitchFamily="49" charset="0"/>
              </a:rPr>
              <a:t>initialise_design_df</a:t>
            </a:r>
            <a:r>
              <a:rPr lang="en-US" sz="1200" dirty="0">
                <a:latin typeface="Consolas" panose="020B0609020204030204" pitchFamily="49" charset="0"/>
              </a:rPr>
              <a:t>(items = </a:t>
            </a:r>
            <a:r>
              <a:rPr lang="en-US" sz="1200" dirty="0" err="1">
                <a:latin typeface="Consolas" panose="020B0609020204030204" pitchFamily="49" charset="0"/>
              </a:rPr>
              <a:t>all_treatments</a:t>
            </a:r>
            <a:r>
              <a:rPr lang="en-US" sz="1200" dirty="0">
                <a:latin typeface="Consolas" panose="020B0609020204030204" pitchFamily="49" charset="0"/>
              </a:rPr>
              <a:t>, designs = designs)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>
                <a:latin typeface="Consolas" panose="020B0609020204030204" pitchFamily="49" charset="0"/>
              </a:rPr>
              <a:t>df_initial</a:t>
            </a:r>
            <a:r>
              <a:rPr lang="en-US" sz="1200" dirty="0" err="1">
                <a:solidFill>
                  <a:srgbClr val="007000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6C19AA"/>
                </a:solidFill>
                <a:latin typeface="Consolas" panose="020B0609020204030204" pitchFamily="49" charset="0"/>
              </a:rPr>
              <a:t>site_col</a:t>
            </a:r>
            <a:r>
              <a:rPr lang="en-US" sz="1200" dirty="0">
                <a:solidFill>
                  <a:srgbClr val="6C19AA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latin typeface="Consolas" panose="020B0609020204030204" pitchFamily="49" charset="0"/>
              </a:rPr>
              <a:t>&lt;- </a:t>
            </a:r>
            <a:r>
              <a:rPr lang="en-US" sz="1200" dirty="0">
                <a:solidFill>
                  <a:srgbClr val="156082"/>
                </a:solidFill>
                <a:latin typeface="Consolas" panose="020B0609020204030204" pitchFamily="49" charset="0"/>
              </a:rPr>
              <a:t>paste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</a:rPr>
              <a:t>df_initial</a:t>
            </a:r>
            <a:r>
              <a:rPr lang="en-US" sz="1200" dirty="0" err="1">
                <a:solidFill>
                  <a:srgbClr val="007000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6C19AA"/>
                </a:solidFill>
                <a:latin typeface="Consolas" panose="020B0609020204030204" pitchFamily="49" charset="0"/>
              </a:rPr>
              <a:t>site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df_initial</a:t>
            </a:r>
            <a:r>
              <a:rPr lang="en-US" sz="1200" dirty="0" err="1">
                <a:solidFill>
                  <a:srgbClr val="007000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6C19AA"/>
                </a:solidFill>
                <a:latin typeface="Consolas" panose="020B0609020204030204" pitchFamily="49" charset="0"/>
              </a:rPr>
              <a:t>col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sep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990000"/>
                </a:solidFill>
                <a:latin typeface="Consolas" panose="020B0609020204030204" pitchFamily="49" charset="0"/>
              </a:rPr>
              <a:t>"_"</a:t>
            </a:r>
            <a:r>
              <a:rPr lang="en-US" sz="12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>
                <a:latin typeface="Consolas" panose="020B0609020204030204" pitchFamily="49" charset="0"/>
              </a:rPr>
              <a:t>df_initial</a:t>
            </a:r>
            <a:r>
              <a:rPr lang="en-US" sz="1200" dirty="0" err="1">
                <a:solidFill>
                  <a:srgbClr val="007000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6C19AA"/>
                </a:solidFill>
                <a:latin typeface="Consolas" panose="020B0609020204030204" pitchFamily="49" charset="0"/>
              </a:rPr>
              <a:t>site_block</a:t>
            </a:r>
            <a:r>
              <a:rPr lang="en-US" sz="1200" dirty="0">
                <a:solidFill>
                  <a:srgbClr val="6C19AA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latin typeface="Consolas" panose="020B0609020204030204" pitchFamily="49" charset="0"/>
              </a:rPr>
              <a:t>&lt;- </a:t>
            </a:r>
            <a:r>
              <a:rPr lang="en-US" sz="1200" dirty="0">
                <a:solidFill>
                  <a:srgbClr val="156082"/>
                </a:solidFill>
                <a:latin typeface="Consolas" panose="020B0609020204030204" pitchFamily="49" charset="0"/>
              </a:rPr>
              <a:t>paste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</a:rPr>
              <a:t>df_initial</a:t>
            </a:r>
            <a:r>
              <a:rPr lang="en-US" sz="1200" dirty="0" err="1">
                <a:solidFill>
                  <a:srgbClr val="007000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6C19AA"/>
                </a:solidFill>
                <a:latin typeface="Consolas" panose="020B0609020204030204" pitchFamily="49" charset="0"/>
              </a:rPr>
              <a:t>site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df_initial</a:t>
            </a:r>
            <a:r>
              <a:rPr lang="en-US" sz="1200" dirty="0" err="1">
                <a:solidFill>
                  <a:srgbClr val="007000"/>
                </a:solidFill>
                <a:latin typeface="Consolas" panose="020B0609020204030204" pitchFamily="49" charset="0"/>
              </a:rPr>
              <a:t>$</a:t>
            </a:r>
            <a:r>
              <a:rPr lang="en-US" sz="1200" dirty="0" err="1">
                <a:solidFill>
                  <a:srgbClr val="6C19AA"/>
                </a:solidFill>
                <a:latin typeface="Consolas" panose="020B0609020204030204" pitchFamily="49" charset="0"/>
              </a:rPr>
              <a:t>block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sep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990000"/>
                </a:solidFill>
                <a:latin typeface="Consolas" panose="020B0609020204030204" pitchFamily="49" charset="0"/>
              </a:rPr>
              <a:t>"_"</a:t>
            </a:r>
            <a:r>
              <a:rPr lang="en-US" sz="12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optimize &lt;- </a:t>
            </a:r>
            <a:r>
              <a:rPr lang="en-US" sz="1200" dirty="0">
                <a:solidFill>
                  <a:srgbClr val="6C19AA"/>
                </a:solidFill>
                <a:latin typeface="Consolas" panose="020B0609020204030204" pitchFamily="49" charset="0"/>
              </a:rPr>
              <a:t>list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connectivity = </a:t>
            </a:r>
            <a:r>
              <a:rPr lang="en-US" sz="1200" dirty="0">
                <a:solidFill>
                  <a:srgbClr val="6C19AA"/>
                </a:solidFill>
                <a:latin typeface="Consolas" panose="020B0609020204030204" pitchFamily="49" charset="0"/>
              </a:rPr>
              <a:t>list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</a:rPr>
              <a:t>spatial_factors</a:t>
            </a:r>
            <a:r>
              <a:rPr lang="en-US" sz="1200" dirty="0">
                <a:latin typeface="Consolas" panose="020B0609020204030204" pitchFamily="49" charset="0"/>
              </a:rPr>
              <a:t> = ~site),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balance = </a:t>
            </a:r>
            <a:r>
              <a:rPr lang="en-US" sz="1200" dirty="0">
                <a:solidFill>
                  <a:srgbClr val="6C19AA"/>
                </a:solidFill>
                <a:latin typeface="Consolas" panose="020B0609020204030204" pitchFamily="49" charset="0"/>
              </a:rPr>
              <a:t>list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</a:rPr>
              <a:t>swap_within</a:t>
            </a:r>
            <a:r>
              <a:rPr lang="en-US" sz="1200" dirty="0">
                <a:latin typeface="Consolas" panose="020B0609020204030204" pitchFamily="49" charset="0"/>
              </a:rPr>
              <a:t> = "site", </a:t>
            </a:r>
            <a:r>
              <a:rPr lang="en-US" sz="1200" dirty="0" err="1">
                <a:latin typeface="Consolas" panose="020B0609020204030204" pitchFamily="49" charset="0"/>
              </a:rPr>
              <a:t>spatial_factors</a:t>
            </a:r>
            <a:r>
              <a:rPr lang="en-US" sz="1200" dirty="0">
                <a:latin typeface="Consolas" panose="020B0609020204030204" pitchFamily="49" charset="0"/>
              </a:rPr>
              <a:t> = ~ </a:t>
            </a:r>
            <a:r>
              <a:rPr lang="en-US" sz="1200" dirty="0" err="1">
                <a:latin typeface="Consolas" panose="020B0609020204030204" pitchFamily="49" charset="0"/>
              </a:rPr>
              <a:t>site_col</a:t>
            </a:r>
            <a:r>
              <a:rPr lang="en-US" sz="1200" dirty="0">
                <a:latin typeface="Consolas" panose="020B0609020204030204" pitchFamily="49" charset="0"/>
              </a:rPr>
              <a:t> + </a:t>
            </a:r>
            <a:r>
              <a:rPr lang="en-US" sz="1200" dirty="0" err="1">
                <a:latin typeface="Consolas" panose="020B0609020204030204" pitchFamily="49" charset="0"/>
              </a:rPr>
              <a:t>site_block</a:t>
            </a:r>
            <a:r>
              <a:rPr lang="en-US" sz="12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>
                <a:latin typeface="Consolas" panose="020B0609020204030204" pitchFamily="49" charset="0"/>
              </a:rPr>
              <a:t>speed_design</a:t>
            </a:r>
            <a:r>
              <a:rPr lang="en-US" sz="1200" dirty="0">
                <a:latin typeface="Consolas" panose="020B0609020204030204" pitchFamily="49" charset="0"/>
              </a:rPr>
              <a:t> &lt;- </a:t>
            </a:r>
            <a:r>
              <a:rPr lang="en-US" sz="1200" b="1" dirty="0">
                <a:latin typeface="Consolas" panose="020B0609020204030204" pitchFamily="49" charset="0"/>
              </a:rPr>
              <a:t>speed</a:t>
            </a:r>
            <a:r>
              <a:rPr lang="en-US" sz="1200" dirty="0">
                <a:latin typeface="Consolas" panose="020B0609020204030204" pitchFamily="49" charset="0"/>
              </a:rPr>
              <a:t>::</a:t>
            </a:r>
            <a:r>
              <a:rPr lang="en-US" sz="1200" dirty="0">
                <a:solidFill>
                  <a:srgbClr val="156082"/>
                </a:solidFill>
                <a:latin typeface="Consolas" panose="020B0609020204030204" pitchFamily="49" charset="0"/>
              </a:rPr>
              <a:t>speed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data = </a:t>
            </a:r>
            <a:r>
              <a:rPr lang="en-US" sz="1200" dirty="0" err="1">
                <a:latin typeface="Consolas" panose="020B0609020204030204" pitchFamily="49" charset="0"/>
              </a:rPr>
              <a:t>df_initial</a:t>
            </a:r>
            <a:r>
              <a:rPr lang="en-US" sz="1200" dirty="0">
                <a:latin typeface="Consolas" panose="020B0609020204030204" pitchFamily="49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swap = </a:t>
            </a:r>
            <a:r>
              <a:rPr lang="en-US" sz="1200" dirty="0">
                <a:solidFill>
                  <a:srgbClr val="990000"/>
                </a:solidFill>
                <a:latin typeface="Consolas" panose="020B0609020204030204" pitchFamily="49" charset="0"/>
              </a:rPr>
              <a:t>"treatment"</a:t>
            </a:r>
            <a:r>
              <a:rPr lang="en-US" sz="1200" dirty="0">
                <a:latin typeface="Consolas" panose="020B0609020204030204" pitchFamily="49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</a:t>
            </a:r>
            <a:r>
              <a:rPr lang="en-US" sz="1200" dirty="0" err="1">
                <a:latin typeface="Consolas" panose="020B0609020204030204" pitchFamily="49" charset="0"/>
              </a:rPr>
              <a:t>early_stop_iterations</a:t>
            </a:r>
            <a:r>
              <a:rPr lang="en-US" sz="1200" dirty="0"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5000</a:t>
            </a:r>
            <a:r>
              <a:rPr lang="en-US" sz="1200" dirty="0">
                <a:latin typeface="Consolas" panose="020B0609020204030204" pitchFamily="49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</a:t>
            </a:r>
            <a:r>
              <a:rPr lang="en-US" sz="1200" dirty="0" err="1">
                <a:latin typeface="Consolas" panose="020B0609020204030204" pitchFamily="49" charset="0"/>
              </a:rPr>
              <a:t>optimise</a:t>
            </a:r>
            <a:r>
              <a:rPr lang="en-US" sz="1200" dirty="0">
                <a:latin typeface="Consolas" panose="020B0609020204030204" pitchFamily="49" charset="0"/>
              </a:rPr>
              <a:t> = optimize,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seed = </a:t>
            </a:r>
            <a:r>
              <a:rPr lang="en-US" sz="1200" dirty="0">
                <a:solidFill>
                  <a:srgbClr val="1C9898"/>
                </a:solidFill>
                <a:latin typeface="Consolas" panose="020B0609020204030204" pitchFamily="49" charset="0"/>
              </a:rPr>
              <a:t>112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E7D4F1-2EF8-E9D5-E364-579B95192F93}"/>
              </a:ext>
            </a:extLst>
          </p:cNvPr>
          <p:cNvSpPr txBox="1">
            <a:spLocks/>
          </p:cNvSpPr>
          <p:nvPr/>
        </p:nvSpPr>
        <p:spPr>
          <a:xfrm>
            <a:off x="1380000" y="4096027"/>
            <a:ext cx="9432000" cy="2448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Medium" panose="020B06030305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endParaRPr lang="en-AU" sz="39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900" dirty="0"/>
              <a:t>				</a:t>
            </a:r>
            <a:r>
              <a:rPr lang="en-AU" dirty="0"/>
              <a:t>Sequentially optimise cross- and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				within- site allocations in one call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DDF9E3-58AA-B64B-CFD1-20F422A85D23}"/>
              </a:ext>
            </a:extLst>
          </p:cNvPr>
          <p:cNvSpPr txBox="1">
            <a:spLocks/>
          </p:cNvSpPr>
          <p:nvPr/>
        </p:nvSpPr>
        <p:spPr>
          <a:xfrm>
            <a:off x="1380000" y="1837109"/>
            <a:ext cx="9432000" cy="2196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Medium" panose="020B06030305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								Initialise 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								</a:t>
            </a:r>
            <a:r>
              <a:rPr lang="en-AU" dirty="0" err="1"/>
              <a:t>dataframe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4301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1F079-BD1F-664A-73CE-E5EA513A3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C7D4-E964-6770-223A-F8A7B9AC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– Multi 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A0B53-2836-7844-E8BA-D4F7D8F921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3" b="393"/>
          <a:stretch/>
        </p:blipFill>
        <p:spPr>
          <a:xfrm>
            <a:off x="2451000" y="1844141"/>
            <a:ext cx="7290000" cy="475720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3244C8-7ED0-5068-26CA-5618A84E5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D158D5-6F2B-2B61-A56F-A9122F9A209D}"/>
              </a:ext>
            </a:extLst>
          </p:cNvPr>
          <p:cNvSpPr txBox="1">
            <a:spLocks/>
          </p:cNvSpPr>
          <p:nvPr/>
        </p:nvSpPr>
        <p:spPr>
          <a:xfrm>
            <a:off x="3441699" y="1372657"/>
            <a:ext cx="615600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Medium" panose="020B06030305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a	     b		c	     d		e</a:t>
            </a:r>
          </a:p>
        </p:txBody>
      </p:sp>
    </p:spTree>
    <p:extLst>
      <p:ext uri="{BB962C8B-B14F-4D97-AF65-F5344CB8AC3E}">
        <p14:creationId xmlns:p14="http://schemas.microsoft.com/office/powerpoint/2010/main" val="3931492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DBE1-2F04-17E2-BE71-225E4E89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– BIBD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39E4E9-6572-04F3-020C-991D0F02A5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/>
                  <a:t>Balanced incomplete block designs are complicated! </a:t>
                </a:r>
              </a:p>
              <a:p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number</m:t>
                      </m:r>
                      <m:r>
                        <m:rPr>
                          <m:nor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treatments</m:t>
                      </m:r>
                    </m:oMath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number</m:t>
                      </m:r>
                      <m:r>
                        <m:rPr>
                          <m:nor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blocks</m:t>
                      </m:r>
                    </m:oMath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number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blocks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containing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each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treatment</m:t>
                      </m:r>
                    </m:oMath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number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treatments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block</m:t>
                      </m:r>
                    </m:oMath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number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blocks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containing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each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pair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treatments</m:t>
                      </m:r>
                    </m:oMath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𝑏𝑘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𝑣𝑟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−1) = 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AU" b="0" dirty="0"/>
              </a:p>
              <a:p>
                <a:pPr marL="0" indent="0">
                  <a:buNone/>
                </a:pPr>
                <a:endParaRPr lang="en-AU" dirty="0"/>
              </a:p>
              <a:p>
                <a:r>
                  <a:rPr lang="en-AU" dirty="0"/>
                  <a:t>Lots of constraints -&gt; specific and limited combinations possible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39E4E9-6572-04F3-020C-991D0F02A5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5" t="-3081" b="-32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701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72E41-977F-0CE0-6C4E-BB9444FF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– BIBD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1DBB4D-AC29-6329-7537-3791B0E7F0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3 rows x 10 cols</a:t>
                </a:r>
              </a:p>
              <a:p>
                <a:r>
                  <a:rPr lang="en-AU" dirty="0"/>
                  <a:t>10 blocks (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AU" dirty="0"/>
                  <a:t>), 1 col x 3 rows (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 = 3</m:t>
                    </m:r>
                  </m:oMath>
                </a14:m>
                <a:r>
                  <a:rPr lang="en-AU" dirty="0"/>
                  <a:t>)</a:t>
                </a:r>
              </a:p>
              <a:p>
                <a:r>
                  <a:rPr lang="en-AU" dirty="0"/>
                  <a:t>5 treatments (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AU" dirty="0"/>
                  <a:t>), 6 reps (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AU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AU" dirty="0"/>
                  <a:t> (each pair of treatments should occur together in 3 blocks)</a:t>
                </a:r>
              </a:p>
              <a:p>
                <a:endParaRPr lang="en-AU" dirty="0"/>
              </a:p>
              <a:p>
                <a:r>
                  <a:rPr lang="en-AU" dirty="0"/>
                  <a:t>No way for us to enforce this pair co-occurrence. </a:t>
                </a:r>
              </a:p>
              <a:p>
                <a:r>
                  <a:rPr lang="en-AU" dirty="0"/>
                  <a:t>Just run it and hope?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1DBB4D-AC29-6329-7537-3791B0E7F0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5" t="-30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32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FFC3A-4EB9-68CD-74CA-5522C6FB3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CEC14-0CE7-FED2-E236-3EF9ED14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97B1F-713C-3C1A-8A01-8645B9433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Agricultural field trials often exhibit spatial trends</a:t>
            </a:r>
          </a:p>
          <a:p>
            <a:pPr lvl="1"/>
            <a:r>
              <a:rPr lang="en-AU" dirty="0"/>
              <a:t>Slopes, environmental factors (e.g. wind, shade, …), system setup</a:t>
            </a:r>
          </a:p>
          <a:p>
            <a:r>
              <a:rPr lang="en-AU" dirty="0"/>
              <a:t>Proper experimental design is vital</a:t>
            </a:r>
          </a:p>
          <a:p>
            <a:r>
              <a:rPr lang="en-AU" dirty="0"/>
              <a:t>Limited options to account for spatial trends </a:t>
            </a:r>
          </a:p>
          <a:p>
            <a:pPr lvl="1"/>
            <a:r>
              <a:rPr lang="en-AU" dirty="0"/>
              <a:t>Design for the trends – spatial optimisation</a:t>
            </a:r>
          </a:p>
        </p:txBody>
      </p:sp>
      <p:pic>
        <p:nvPicPr>
          <p:cNvPr id="5" name="Graphic 4" descr="Home1 with solid fill">
            <a:extLst>
              <a:ext uri="{FF2B5EF4-FFF2-40B4-BE49-F238E27FC236}">
                <a16:creationId xmlns:a16="http://schemas.microsoft.com/office/drawing/2014/main" id="{511CDD1C-B088-56D4-D68F-1D0C6B023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689" y="4396661"/>
            <a:ext cx="914400" cy="9144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E2D336B-BE50-9509-46CC-6A701E20A8CC}"/>
              </a:ext>
            </a:extLst>
          </p:cNvPr>
          <p:cNvGrpSpPr/>
          <p:nvPr/>
        </p:nvGrpSpPr>
        <p:grpSpPr>
          <a:xfrm>
            <a:off x="3450908" y="4914821"/>
            <a:ext cx="578168" cy="549117"/>
            <a:chOff x="3450908" y="2877503"/>
            <a:chExt cx="578168" cy="549117"/>
          </a:xfrm>
        </p:grpSpPr>
        <p:pic>
          <p:nvPicPr>
            <p:cNvPr id="7" name="Graphic 6" descr="Crops with solid fill">
              <a:extLst>
                <a:ext uri="{FF2B5EF4-FFF2-40B4-BE49-F238E27FC236}">
                  <a16:creationId xmlns:a16="http://schemas.microsoft.com/office/drawing/2014/main" id="{D610281A-2218-45C6-BABA-C215CD7EC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0447" t="7928" r="51694" b="29564"/>
            <a:stretch>
              <a:fillRect/>
            </a:stretch>
          </p:blipFill>
          <p:spPr>
            <a:xfrm>
              <a:off x="3450908" y="2877503"/>
              <a:ext cx="128588" cy="450057"/>
            </a:xfrm>
            <a:prstGeom prst="rect">
              <a:avLst/>
            </a:prstGeom>
          </p:spPr>
        </p:pic>
        <p:pic>
          <p:nvPicPr>
            <p:cNvPr id="8" name="Graphic 7" descr="Crops with solid fill">
              <a:extLst>
                <a:ext uri="{FF2B5EF4-FFF2-40B4-BE49-F238E27FC236}">
                  <a16:creationId xmlns:a16="http://schemas.microsoft.com/office/drawing/2014/main" id="{C5CD96F2-CEDD-40F5-E872-09B0E103D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0447" t="7928" r="51694" b="29564"/>
            <a:stretch>
              <a:fillRect/>
            </a:stretch>
          </p:blipFill>
          <p:spPr>
            <a:xfrm>
              <a:off x="3595688" y="2915603"/>
              <a:ext cx="128588" cy="450057"/>
            </a:xfrm>
            <a:prstGeom prst="rect">
              <a:avLst/>
            </a:prstGeom>
          </p:spPr>
        </p:pic>
        <p:pic>
          <p:nvPicPr>
            <p:cNvPr id="9" name="Graphic 8" descr="Crops with solid fill">
              <a:extLst>
                <a:ext uri="{FF2B5EF4-FFF2-40B4-BE49-F238E27FC236}">
                  <a16:creationId xmlns:a16="http://schemas.microsoft.com/office/drawing/2014/main" id="{D136F2F1-2F9C-2B8F-5963-A3C10AEE7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0447" t="7928" r="51694" b="29564"/>
            <a:stretch>
              <a:fillRect/>
            </a:stretch>
          </p:blipFill>
          <p:spPr>
            <a:xfrm>
              <a:off x="3748088" y="2946083"/>
              <a:ext cx="128588" cy="450057"/>
            </a:xfrm>
            <a:prstGeom prst="rect">
              <a:avLst/>
            </a:prstGeom>
          </p:spPr>
        </p:pic>
        <p:pic>
          <p:nvPicPr>
            <p:cNvPr id="10" name="Graphic 9" descr="Crops with solid fill">
              <a:extLst>
                <a:ext uri="{FF2B5EF4-FFF2-40B4-BE49-F238E27FC236}">
                  <a16:creationId xmlns:a16="http://schemas.microsoft.com/office/drawing/2014/main" id="{A3CD9EA6-4246-E281-65B7-E34B672CB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0447" t="7928" r="51694" b="29564"/>
            <a:stretch>
              <a:fillRect/>
            </a:stretch>
          </p:blipFill>
          <p:spPr>
            <a:xfrm>
              <a:off x="3900488" y="2976563"/>
              <a:ext cx="128588" cy="450057"/>
            </a:xfrm>
            <a:prstGeom prst="rect">
              <a:avLst/>
            </a:prstGeom>
          </p:spPr>
        </p:pic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BE79D6CC-E2BF-C741-7FC3-801027259ED9}"/>
              </a:ext>
            </a:extLst>
          </p:cNvPr>
          <p:cNvSpPr/>
          <p:nvPr/>
        </p:nvSpPr>
        <p:spPr>
          <a:xfrm>
            <a:off x="-8133743" y="5139849"/>
            <a:ext cx="16267485" cy="4694677"/>
          </a:xfrm>
          <a:prstGeom prst="arc">
            <a:avLst/>
          </a:prstGeom>
          <a:solidFill>
            <a:srgbClr val="008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2" name="Graphic 11" descr="Windy outline">
            <a:extLst>
              <a:ext uri="{FF2B5EF4-FFF2-40B4-BE49-F238E27FC236}">
                <a16:creationId xmlns:a16="http://schemas.microsoft.com/office/drawing/2014/main" id="{407609EF-83BE-F81C-FED0-AF16E2F59C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4627115" y="49076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7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D952-C91C-CCB7-FD0F-CBCAA663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Custom objective function to the rescue!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4001-2F69-6F6C-E3B8-28350FD93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Need a function to check co-occurrences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D223AF-AA5D-B47A-0551-019250D80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81871"/>
            <a:ext cx="7306695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10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835AA1C1-2A0D-F777-A6E4-9F7C0D7E4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860" y="1723787"/>
            <a:ext cx="8726118" cy="341042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C456FB-06D9-BFC1-149E-FF98AF60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Custom Objective Function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4A8928-6662-ECC8-4B09-09E9E8373D39}"/>
              </a:ext>
            </a:extLst>
          </p:cNvPr>
          <p:cNvSpPr/>
          <p:nvPr/>
        </p:nvSpPr>
        <p:spPr>
          <a:xfrm>
            <a:off x="838200" y="2459735"/>
            <a:ext cx="8470392" cy="6344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B7DB4B-0C3A-E071-3C86-392DE163FE41}"/>
              </a:ext>
            </a:extLst>
          </p:cNvPr>
          <p:cNvSpPr txBox="1"/>
          <p:nvPr/>
        </p:nvSpPr>
        <p:spPr>
          <a:xfrm>
            <a:off x="9308592" y="2549390"/>
            <a:ext cx="2539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Still optimising spatially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27A15C-BDB2-00D3-4D7B-530C9484EE9E}"/>
              </a:ext>
            </a:extLst>
          </p:cNvPr>
          <p:cNvSpPr/>
          <p:nvPr/>
        </p:nvSpPr>
        <p:spPr>
          <a:xfrm>
            <a:off x="838200" y="3127248"/>
            <a:ext cx="4611624" cy="8359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2166C5-151E-FEF6-0127-1B1C4A7F012A}"/>
              </a:ext>
            </a:extLst>
          </p:cNvPr>
          <p:cNvSpPr txBox="1"/>
          <p:nvPr/>
        </p:nvSpPr>
        <p:spPr>
          <a:xfrm>
            <a:off x="6390626" y="3394521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Calculate the pair balance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9E9E55-5F5C-E361-A3EC-C71F11FB6816}"/>
              </a:ext>
            </a:extLst>
          </p:cNvPr>
          <p:cNvSpPr txBox="1"/>
          <p:nvPr/>
        </p:nvSpPr>
        <p:spPr>
          <a:xfrm>
            <a:off x="8068793" y="4279042"/>
            <a:ext cx="319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Weight the pair balance higher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C4B159-B9B0-1622-0957-7C9A4C258C36}"/>
              </a:ext>
            </a:extLst>
          </p:cNvPr>
          <p:cNvSpPr/>
          <p:nvPr/>
        </p:nvSpPr>
        <p:spPr>
          <a:xfrm>
            <a:off x="5073396" y="4279042"/>
            <a:ext cx="1866900" cy="3693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94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917C050-698B-5D21-1841-E87B348C0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1754696"/>
            <a:ext cx="8541156" cy="3384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A8F665-E7F9-3F3B-2ED0-926BEB0B6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Custom Objective Function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50593A-B79A-5186-F77F-B18977564784}"/>
              </a:ext>
            </a:extLst>
          </p:cNvPr>
          <p:cNvSpPr/>
          <p:nvPr/>
        </p:nvSpPr>
        <p:spPr>
          <a:xfrm>
            <a:off x="768096" y="1754696"/>
            <a:ext cx="8467344" cy="823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E24DA-C90D-EE96-093D-BAB43A0E5857}"/>
              </a:ext>
            </a:extLst>
          </p:cNvPr>
          <p:cNvSpPr txBox="1"/>
          <p:nvPr/>
        </p:nvSpPr>
        <p:spPr>
          <a:xfrm>
            <a:off x="9594409" y="1968270"/>
            <a:ext cx="231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Set up the data frame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B49F39E-54D0-55F6-52B8-218A16912D6A}"/>
              </a:ext>
            </a:extLst>
          </p:cNvPr>
          <p:cNvSpPr/>
          <p:nvPr/>
        </p:nvSpPr>
        <p:spPr>
          <a:xfrm>
            <a:off x="768096" y="2741248"/>
            <a:ext cx="5815584" cy="3566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348BFC-A9CF-D772-FC16-E1874B9BC1A7}"/>
              </a:ext>
            </a:extLst>
          </p:cNvPr>
          <p:cNvSpPr txBox="1"/>
          <p:nvPr/>
        </p:nvSpPr>
        <p:spPr>
          <a:xfrm>
            <a:off x="7719889" y="2734890"/>
            <a:ext cx="377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Shuffle treatments before beginning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245CFF-C6BB-86F6-1726-C596212BB9D6}"/>
              </a:ext>
            </a:extLst>
          </p:cNvPr>
          <p:cNvSpPr/>
          <p:nvPr/>
        </p:nvSpPr>
        <p:spPr>
          <a:xfrm>
            <a:off x="2807208" y="4005072"/>
            <a:ext cx="4983480" cy="3566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F3165D-F331-B306-7C23-8F48C076BF52}"/>
              </a:ext>
            </a:extLst>
          </p:cNvPr>
          <p:cNvSpPr txBox="1"/>
          <p:nvPr/>
        </p:nvSpPr>
        <p:spPr>
          <a:xfrm>
            <a:off x="7940180" y="3992357"/>
            <a:ext cx="375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Balance between block, row and col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371CE8-B8AB-42AE-3309-900FB632685C}"/>
              </a:ext>
            </a:extLst>
          </p:cNvPr>
          <p:cNvSpPr/>
          <p:nvPr/>
        </p:nvSpPr>
        <p:spPr>
          <a:xfrm>
            <a:off x="2807208" y="4352377"/>
            <a:ext cx="4983480" cy="3566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B4D8E8-44A3-CB0E-23CA-91D685B140A6}"/>
              </a:ext>
            </a:extLst>
          </p:cNvPr>
          <p:cNvSpPr txBox="1"/>
          <p:nvPr/>
        </p:nvSpPr>
        <p:spPr>
          <a:xfrm>
            <a:off x="7940180" y="4353211"/>
            <a:ext cx="352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Pass in custom objective function</a:t>
            </a:r>
          </a:p>
        </p:txBody>
      </p:sp>
    </p:spTree>
    <p:extLst>
      <p:ext uri="{BB962C8B-B14F-4D97-AF65-F5344CB8AC3E}">
        <p14:creationId xmlns:p14="http://schemas.microsoft.com/office/powerpoint/2010/main" val="690691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82CF-5955-8462-8B53-40A9C8A9F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Balanced Incomplete Block Design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2DC5D7C-449F-63C6-AAF0-8F0BE7EA0C0D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6FF04D-FD19-F93D-B017-B976ADE7E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485" y="1869553"/>
            <a:ext cx="5955030" cy="3985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D64FD3-41F1-8BC8-7DCC-27440A311F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240"/>
          <a:stretch>
            <a:fillRect/>
          </a:stretch>
        </p:blipFill>
        <p:spPr>
          <a:xfrm>
            <a:off x="838200" y="5971031"/>
            <a:ext cx="6963747" cy="52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56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951ED-ED15-E2F7-2BD3-D7CFE9647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AAFC-10F9-325B-B3E2-A751C3C0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Future Plans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FDA633-C841-3D37-BE09-CD0CF6204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Support more complex design scenarios.</a:t>
            </a:r>
          </a:p>
          <a:p>
            <a:pPr lvl="1"/>
            <a:r>
              <a:rPr lang="en-US" dirty="0"/>
              <a:t>Factorial</a:t>
            </a:r>
          </a:p>
          <a:p>
            <a:pPr lvl="1"/>
            <a:r>
              <a:rPr lang="en-US" dirty="0"/>
              <a:t>Treatment relationships (e.g. </a:t>
            </a:r>
            <a:r>
              <a:rPr lang="en-AU" dirty="0"/>
              <a:t>genetic relationship matrix)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Continue adding to vignettes and examples </a:t>
            </a:r>
          </a:p>
          <a:p>
            <a:pPr marL="514350" indent="-514350">
              <a:buAutoNum type="arabicPeriod"/>
            </a:pPr>
            <a:r>
              <a:rPr lang="en-US" dirty="0"/>
              <a:t>Enhance the helper function to build data frames for more complex designs.</a:t>
            </a:r>
          </a:p>
          <a:p>
            <a:pPr marL="514350" indent="-514350">
              <a:buAutoNum type="arabicPeriod"/>
            </a:pPr>
            <a:r>
              <a:rPr lang="en-US" dirty="0"/>
              <a:t>Shiny app.</a:t>
            </a:r>
          </a:p>
          <a:p>
            <a:pPr marL="514350" indent="-514350">
              <a:buAutoNum type="arabicPeriod"/>
            </a:pPr>
            <a:r>
              <a:rPr lang="en-US" dirty="0"/>
              <a:t>Computational time improvements.</a:t>
            </a:r>
          </a:p>
        </p:txBody>
      </p:sp>
    </p:spTree>
    <p:extLst>
      <p:ext uri="{BB962C8B-B14F-4D97-AF65-F5344CB8AC3E}">
        <p14:creationId xmlns:p14="http://schemas.microsoft.com/office/powerpoint/2010/main" val="296555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A95B8-08D2-0A15-38B4-2C312B3E8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3E19F-FD69-284C-F099-30E1F874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D8F3-C768-8A14-05D8-2EFB20EAC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570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AU" dirty="0"/>
              <a:t>speed can find spatial optimality for a range of designs including RCB, split-plot, </a:t>
            </a:r>
            <a:r>
              <a:rPr lang="en-AU" i="1" dirty="0"/>
              <a:t>p</a:t>
            </a:r>
            <a:r>
              <a:rPr lang="en-AU" dirty="0"/>
              <a:t>-rep, MET in one function call, with more coming soon</a:t>
            </a:r>
            <a:r>
              <a:rPr lang="en-AU" sz="3200" b="1" dirty="0"/>
              <a:t>™️</a:t>
            </a:r>
            <a:r>
              <a:rPr lang="en-AU" dirty="0"/>
              <a:t>.</a:t>
            </a:r>
          </a:p>
          <a:p>
            <a:pPr marL="514350" indent="-514350">
              <a:buAutoNum type="arabicPeriod"/>
            </a:pPr>
            <a:r>
              <a:rPr lang="en-AU" dirty="0"/>
              <a:t>Objective function can be customised.</a:t>
            </a:r>
          </a:p>
          <a:p>
            <a:pPr marL="514350" indent="-514350">
              <a:buAutoNum type="arabicPeriod"/>
            </a:pPr>
            <a:r>
              <a:rPr lang="en-AU" dirty="0"/>
              <a:t>Documentation is user friendly.</a:t>
            </a:r>
          </a:p>
          <a:p>
            <a:pPr marL="514350" indent="-514350">
              <a:buAutoNum type="arabicPeriod"/>
            </a:pPr>
            <a:r>
              <a:rPr lang="en-AU" dirty="0"/>
              <a:t>The package in under active development.</a:t>
            </a:r>
          </a:p>
          <a:p>
            <a:pPr marL="0" indent="0">
              <a:buNone/>
            </a:pPr>
            <a:r>
              <a:rPr lang="en-AU" dirty="0"/>
              <a:t>Please check it out at </a:t>
            </a:r>
            <a:r>
              <a:rPr lang="en-AU" dirty="0">
                <a:hlinkClick r:id="rId2"/>
              </a:rPr>
              <a:t>https://github.com/biometryhub/speed</a:t>
            </a:r>
            <a:r>
              <a:rPr lang="en-AU" dirty="0"/>
              <a:t>. We would love to fix bugs and implement new features.</a:t>
            </a:r>
          </a:p>
        </p:txBody>
      </p:sp>
      <p:pic>
        <p:nvPicPr>
          <p:cNvPr id="1026" name="Picture 2" descr="Fly Insect Facts - A-Z Animals">
            <a:extLst>
              <a:ext uri="{FF2B5EF4-FFF2-40B4-BE49-F238E27FC236}">
                <a16:creationId xmlns:a16="http://schemas.microsoft.com/office/drawing/2014/main" id="{E0647DAA-C9B2-26E8-0F5D-B6B1DB1B4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59180" y1="43255" x2="59180" y2="43255"/>
                        <a14:backgroundMark x1="42188" y1="38856" x2="42188" y2="38856"/>
                        <a14:backgroundMark x1="56836" y1="61730" x2="56836" y2="61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70" y="4824095"/>
            <a:ext cx="746537" cy="4972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838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1BAF1DB-9120-9ED6-5D5E-F718A9257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0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Q&amp;A</a:t>
            </a:r>
          </a:p>
        </p:txBody>
      </p:sp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6C64B85-9A69-3839-FE95-6F3800ABA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79" t="8779" r="8588" b="8588"/>
          <a:stretch/>
        </p:blipFill>
        <p:spPr>
          <a:xfrm>
            <a:off x="9281160" y="3642360"/>
            <a:ext cx="2441955" cy="24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7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C0CF1-C600-6FC0-4F53-BEDFAC16A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62FC-E5BF-DC5E-6B61-8F5BC95E8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346"/>
            <a:ext cx="10515600" cy="1325563"/>
          </a:xfrm>
        </p:spPr>
        <p:txBody>
          <a:bodyPr/>
          <a:lstStyle/>
          <a:p>
            <a:r>
              <a:rPr lang="en-AU" dirty="0"/>
              <a:t>Background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4788AD-ACD6-637B-A1B0-C79395E1268D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16543"/>
          <a:ext cx="2520000" cy="2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50609933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350394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167229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130161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09916456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12738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02072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4154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88039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E5FE7E-0596-0E20-4388-07105F5C0CE6}"/>
              </a:ext>
            </a:extLst>
          </p:cNvPr>
          <p:cNvGraphicFramePr>
            <a:graphicFrameLocks noGrp="1"/>
          </p:cNvGraphicFramePr>
          <p:nvPr/>
        </p:nvGraphicFramePr>
        <p:xfrm>
          <a:off x="4836000" y="1916543"/>
          <a:ext cx="2520000" cy="2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50609933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350394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167229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130161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09916456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12738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1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02072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E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4154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8803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5C092E-A533-5398-A35C-0FECF7089466}"/>
              </a:ext>
            </a:extLst>
          </p:cNvPr>
          <p:cNvGraphicFramePr>
            <a:graphicFrameLocks noGrp="1"/>
          </p:cNvGraphicFramePr>
          <p:nvPr/>
        </p:nvGraphicFramePr>
        <p:xfrm>
          <a:off x="8833800" y="1916543"/>
          <a:ext cx="2520000" cy="2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50609933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350394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167229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130161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09916456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E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12738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1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02072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1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4154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1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880396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691EFD-79F7-4F78-47B1-BC5A874D6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063723"/>
            <a:ext cx="2520001" cy="508603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Systematic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E0ACA3-49EF-D23E-D9BC-023056BFFC3F}"/>
              </a:ext>
            </a:extLst>
          </p:cNvPr>
          <p:cNvSpPr txBox="1">
            <a:spLocks/>
          </p:cNvSpPr>
          <p:nvPr/>
        </p:nvSpPr>
        <p:spPr>
          <a:xfrm>
            <a:off x="4835999" y="4063723"/>
            <a:ext cx="2520001" cy="508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Medium" panose="020B06030305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dirty="0"/>
              <a:t>Fully random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BA2F67-E9DA-C9D3-0AB1-06D66FEFFB7E}"/>
              </a:ext>
            </a:extLst>
          </p:cNvPr>
          <p:cNvSpPr txBox="1">
            <a:spLocks/>
          </p:cNvSpPr>
          <p:nvPr/>
        </p:nvSpPr>
        <p:spPr>
          <a:xfrm>
            <a:off x="8833799" y="4063724"/>
            <a:ext cx="2520001" cy="1032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Medium" panose="020B06030305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dirty="0"/>
              <a:t>Restricted randomisation</a:t>
            </a:r>
          </a:p>
        </p:txBody>
      </p:sp>
    </p:spTree>
    <p:extLst>
      <p:ext uri="{BB962C8B-B14F-4D97-AF65-F5344CB8AC3E}">
        <p14:creationId xmlns:p14="http://schemas.microsoft.com/office/powerpoint/2010/main" val="277716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6EA3B-7641-649A-0A90-4579C524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53E4C-0F70-EB14-A06C-A9A49E546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Many design packages available</a:t>
            </a:r>
          </a:p>
          <a:p>
            <a:pPr lvl="1"/>
            <a:r>
              <a:rPr lang="en-AU" dirty="0" err="1"/>
              <a:t>AlgDesign</a:t>
            </a:r>
            <a:r>
              <a:rPr lang="en-AU" dirty="0"/>
              <a:t>, </a:t>
            </a:r>
            <a:r>
              <a:rPr lang="en-AU" dirty="0" err="1"/>
              <a:t>dae</a:t>
            </a:r>
            <a:r>
              <a:rPr lang="en-AU" dirty="0"/>
              <a:t>, </a:t>
            </a:r>
            <a:r>
              <a:rPr lang="en-AU" dirty="0" err="1"/>
              <a:t>agricolae</a:t>
            </a:r>
            <a:r>
              <a:rPr lang="en-AU" dirty="0"/>
              <a:t>, GenStat, SAS, …</a:t>
            </a:r>
          </a:p>
          <a:p>
            <a:pPr lvl="1"/>
            <a:r>
              <a:rPr lang="en-AU" dirty="0"/>
              <a:t>More recently: </a:t>
            </a:r>
            <a:r>
              <a:rPr lang="en-AU" dirty="0" err="1"/>
              <a:t>biometryassist</a:t>
            </a:r>
            <a:r>
              <a:rPr lang="en-AU" dirty="0"/>
              <a:t>, </a:t>
            </a:r>
            <a:r>
              <a:rPr lang="en-AU" dirty="0" err="1"/>
              <a:t>FielDHub</a:t>
            </a:r>
            <a:r>
              <a:rPr lang="en-AU" dirty="0"/>
              <a:t>, </a:t>
            </a:r>
            <a:r>
              <a:rPr lang="en-AU" dirty="0" err="1"/>
              <a:t>skpr</a:t>
            </a:r>
            <a:endParaRPr lang="en-AU" dirty="0"/>
          </a:p>
          <a:p>
            <a:r>
              <a:rPr lang="en-AU" dirty="0"/>
              <a:t>Very few handle spatial optimisation of designs</a:t>
            </a:r>
          </a:p>
          <a:p>
            <a:pPr lvl="1"/>
            <a:r>
              <a:rPr lang="en-AU" dirty="0" err="1"/>
              <a:t>DiGGer</a:t>
            </a:r>
            <a:endParaRPr lang="en-AU" dirty="0"/>
          </a:p>
          <a:p>
            <a:pPr lvl="1"/>
            <a:r>
              <a:rPr lang="en-AU" dirty="0" err="1"/>
              <a:t>odw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2641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B6E9-FF5E-E55C-73CA-18D60C54C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EF03F-DDDC-2850-E147-0110AECA3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0450"/>
          </a:xfrm>
        </p:spPr>
        <p:txBody>
          <a:bodyPr>
            <a:normAutofit/>
          </a:bodyPr>
          <a:lstStyle/>
          <a:p>
            <a:r>
              <a:rPr lang="en-AU" dirty="0"/>
              <a:t>Current tools are difficult to access, and lacking in some key areas</a:t>
            </a:r>
          </a:p>
          <a:p>
            <a:r>
              <a:rPr lang="en-AU" dirty="0" err="1"/>
              <a:t>odw</a:t>
            </a:r>
            <a:endParaRPr lang="en-AU" dirty="0"/>
          </a:p>
          <a:p>
            <a:pPr lvl="1"/>
            <a:r>
              <a:rPr lang="en-AU" dirty="0"/>
              <a:t>Lack of documentation</a:t>
            </a:r>
          </a:p>
          <a:p>
            <a:pPr lvl="1"/>
            <a:r>
              <a:rPr lang="en-AU" dirty="0"/>
              <a:t>No reproducibility (seed)</a:t>
            </a:r>
          </a:p>
          <a:p>
            <a:pPr lvl="1"/>
            <a:r>
              <a:rPr lang="en-AU" dirty="0"/>
              <a:t>Not widely accessible from a repository</a:t>
            </a:r>
          </a:p>
          <a:p>
            <a:r>
              <a:rPr lang="en-AU" dirty="0" err="1"/>
              <a:t>DiGGer</a:t>
            </a:r>
            <a:endParaRPr lang="en-AU" dirty="0"/>
          </a:p>
          <a:p>
            <a:pPr lvl="1"/>
            <a:r>
              <a:rPr lang="en-AU" dirty="0"/>
              <a:t>Complex documentation</a:t>
            </a:r>
          </a:p>
          <a:p>
            <a:pPr lvl="1"/>
            <a:r>
              <a:rPr lang="en-AU" dirty="0"/>
              <a:t>Difficult system dependencies on Linux</a:t>
            </a:r>
          </a:p>
          <a:p>
            <a:pPr lvl="1"/>
            <a:r>
              <a:rPr lang="en-AU" dirty="0"/>
              <a:t>Some complex setup required for designs</a:t>
            </a:r>
          </a:p>
          <a:p>
            <a:pPr lvl="1"/>
            <a:r>
              <a:rPr lang="en-AU" dirty="0"/>
              <a:t>Not widely accessible from a repository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632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19F7E-8922-A24C-C6D8-14C7B4E7A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Introducing R package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22491-96C5-1087-7BE9-3C6779022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/>
              <a:t>Sp</a:t>
            </a:r>
            <a:r>
              <a:rPr lang="en-AU" dirty="0"/>
              <a:t>atially </a:t>
            </a:r>
            <a:r>
              <a:rPr lang="en-AU" b="1" dirty="0"/>
              <a:t>E</a:t>
            </a:r>
            <a:r>
              <a:rPr lang="en-AU" dirty="0"/>
              <a:t>fficient </a:t>
            </a:r>
            <a:r>
              <a:rPr lang="en-AU" b="1" dirty="0"/>
              <a:t>E</a:t>
            </a:r>
            <a:r>
              <a:rPr lang="en-AU" dirty="0"/>
              <a:t>xperimental </a:t>
            </a:r>
            <a:r>
              <a:rPr lang="en-AU" b="1" dirty="0"/>
              <a:t>D</a:t>
            </a:r>
            <a:r>
              <a:rPr lang="en-AU" dirty="0"/>
              <a:t>esign</a:t>
            </a:r>
          </a:p>
          <a:p>
            <a:r>
              <a:rPr lang="en-AU" dirty="0"/>
              <a:t>User-friendly documentation. Easy for beginners, powerful for experts</a:t>
            </a:r>
          </a:p>
          <a:p>
            <a:r>
              <a:rPr lang="en-AU" dirty="0"/>
              <a:t>Capable of producing a wide range of designs: RCB, split-plot, strip-plot, p-rep, incomplete blocking, 2D blocking, Multi-Environment Trials, factorial*, …</a:t>
            </a:r>
          </a:p>
          <a:p>
            <a:r>
              <a:rPr lang="en-AU" dirty="0"/>
              <a:t>Customisable objective function</a:t>
            </a:r>
          </a:p>
          <a:p>
            <a:r>
              <a:rPr lang="en-AU" dirty="0"/>
              <a:t>Maintains reproducibility with controllable random seed</a:t>
            </a:r>
          </a:p>
          <a:p>
            <a:r>
              <a:rPr lang="en-AU" dirty="0"/>
              <a:t>Optimisation parameters that can be adjusted</a:t>
            </a:r>
          </a:p>
          <a:p>
            <a:r>
              <a:rPr lang="en-AU" dirty="0"/>
              <a:t>Available at </a:t>
            </a:r>
            <a:r>
              <a:rPr lang="en-AU" dirty="0">
                <a:hlinkClick r:id="rId2"/>
              </a:rPr>
              <a:t>https://github.com/biometryhub/speed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23451C-D89B-B34E-501D-24762C6E145F}"/>
              </a:ext>
            </a:extLst>
          </p:cNvPr>
          <p:cNvSpPr txBox="1"/>
          <p:nvPr/>
        </p:nvSpPr>
        <p:spPr>
          <a:xfrm>
            <a:off x="838200" y="6118781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*coming soon</a:t>
            </a:r>
          </a:p>
        </p:txBody>
      </p:sp>
    </p:spTree>
    <p:extLst>
      <p:ext uri="{BB962C8B-B14F-4D97-AF65-F5344CB8AC3E}">
        <p14:creationId xmlns:p14="http://schemas.microsoft.com/office/powerpoint/2010/main" val="400712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94830-C90E-04A8-BD8E-60AA93DF3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193E-7EAC-0F34-F478-5BDAC6EF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Approach – Initial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868B2-E6E0-0903-BAB4-8EF650351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We explored a model-free approach with Piepho’s paper</a:t>
            </a:r>
            <a:r>
              <a:rPr lang="en-AU" baseline="30000" dirty="0"/>
              <a:t>1</a:t>
            </a:r>
            <a:r>
              <a:rPr lang="en-AU" dirty="0"/>
              <a:t>. Piepho swapped treatments in a design with certain rules and 2 metrics, evenness of distribution (ED) and neighbour balance (NB).</a:t>
            </a:r>
          </a:p>
          <a:p>
            <a:r>
              <a:rPr lang="en-AU" dirty="0"/>
              <a:t>ED: the spread of the same treatments represented by minimum spanning tree (higher is better)</a:t>
            </a:r>
          </a:p>
          <a:p>
            <a:r>
              <a:rPr lang="en-AU" dirty="0"/>
              <a:t>NB: count of the same adjacent treatment pairs (lower is better)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DFC10E-77D2-B869-0250-7B56171B916F}"/>
              </a:ext>
            </a:extLst>
          </p:cNvPr>
          <p:cNvSpPr txBox="1"/>
          <p:nvPr/>
        </p:nvSpPr>
        <p:spPr>
          <a:xfrm>
            <a:off x="838200" y="5592188"/>
            <a:ext cx="1047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Piepho, H., Michel, V., &amp; Williams, E. (2018). </a:t>
            </a:r>
            <a:r>
              <a:rPr lang="en-AU" sz="1600" dirty="0" err="1">
                <a:solidFill>
                  <a:schemeClr val="bg1">
                    <a:lumMod val="50000"/>
                  </a:schemeClr>
                </a:solidFill>
              </a:rPr>
              <a:t>Neighbor</a:t>
            </a:r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 balance and evenness of distribution of treatment replications in row-column designs. Biometrical Journal, 60(6), 1172-1189.</a:t>
            </a:r>
          </a:p>
        </p:txBody>
      </p:sp>
    </p:spTree>
    <p:extLst>
      <p:ext uri="{BB962C8B-B14F-4D97-AF65-F5344CB8AC3E}">
        <p14:creationId xmlns:p14="http://schemas.microsoft.com/office/powerpoint/2010/main" val="360692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A95B8-08D2-0A15-38B4-2C312B3E8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3E19F-FD69-284C-F099-30E1F874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Approach – Simulated Annealing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D8F3-C768-8A14-05D8-2EFB20EAC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After consulting with ChatGPT and Claude, we ended up with </a:t>
            </a:r>
            <a:r>
              <a:rPr lang="en-AU" b="1" dirty="0"/>
              <a:t>simulated annealing algorithm </a:t>
            </a:r>
            <a:r>
              <a:rPr lang="en-AU" dirty="0"/>
              <a:t>with 2 metrics (objectives).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FFF4B8-70CA-EEF9-7A5A-C272E2787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200929"/>
              </p:ext>
            </p:extLst>
          </p:nvPr>
        </p:nvGraphicFramePr>
        <p:xfrm>
          <a:off x="836700" y="5476538"/>
          <a:ext cx="2520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50609933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350394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167229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130161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09916456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12738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4666B9-D894-CDBA-60FF-AB0CFE98458D}"/>
              </a:ext>
            </a:extLst>
          </p:cNvPr>
          <p:cNvGraphicFramePr>
            <a:graphicFrameLocks noGrp="1"/>
          </p:cNvGraphicFramePr>
          <p:nvPr/>
        </p:nvGraphicFramePr>
        <p:xfrm>
          <a:off x="840000" y="4817963"/>
          <a:ext cx="252000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50609933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350394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59167229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7130161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09916456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127387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25E0D3-B181-405B-F308-D104352B2D24}"/>
              </a:ext>
            </a:extLst>
          </p:cNvPr>
          <p:cNvSpPr txBox="1">
            <a:spLocks/>
          </p:cNvSpPr>
          <p:nvPr/>
        </p:nvSpPr>
        <p:spPr>
          <a:xfrm>
            <a:off x="840000" y="2966063"/>
            <a:ext cx="5256000" cy="17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Medium" panose="020B06030305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b="1" dirty="0"/>
              <a:t>Adjacency score</a:t>
            </a:r>
            <a:r>
              <a:rPr lang="en-AU" dirty="0"/>
              <a:t>: a count of adjacent pairs of the same treatment (lower is better)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BAB3F0-84EE-CFD2-2F10-D8C0FB312205}"/>
              </a:ext>
            </a:extLst>
          </p:cNvPr>
          <p:cNvSpPr txBox="1">
            <a:spLocks/>
          </p:cNvSpPr>
          <p:nvPr/>
        </p:nvSpPr>
        <p:spPr>
          <a:xfrm>
            <a:off x="6097800" y="2966063"/>
            <a:ext cx="5256000" cy="17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Medium" panose="020B06030305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/>
              <a:t>Balance score</a:t>
            </a:r>
            <a:r>
              <a:rPr lang="en-AU" dirty="0"/>
              <a:t>: total variance of the count of each treatment in spatial factors, e.g., row, column, block (lower is better)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673345-B59F-81C7-1D98-330BE55443A5}"/>
              </a:ext>
            </a:extLst>
          </p:cNvPr>
          <p:cNvSpPr txBox="1">
            <a:spLocks/>
          </p:cNvSpPr>
          <p:nvPr/>
        </p:nvSpPr>
        <p:spPr>
          <a:xfrm>
            <a:off x="3360000" y="4817963"/>
            <a:ext cx="6840000" cy="5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Medium" panose="020B06030305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: adj = 1, </a:t>
            </a:r>
            <a:r>
              <a:rPr lang="en-AU" dirty="0" err="1"/>
              <a:t>bal</a:t>
            </a:r>
            <a:r>
              <a:rPr lang="en-AU" dirty="0"/>
              <a:t> = var(1, 0, 2, 1, 1) = 0.5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1051F2-3EE3-292D-C0D4-15ABD1B74929}"/>
              </a:ext>
            </a:extLst>
          </p:cNvPr>
          <p:cNvSpPr txBox="1">
            <a:spLocks/>
          </p:cNvSpPr>
          <p:nvPr/>
        </p:nvSpPr>
        <p:spPr>
          <a:xfrm>
            <a:off x="3360000" y="5476538"/>
            <a:ext cx="6840000" cy="5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Medium" panose="020B060303050206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08B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: adj = 0, </a:t>
            </a:r>
            <a:r>
              <a:rPr lang="en-AU" dirty="0" err="1"/>
              <a:t>bal</a:t>
            </a:r>
            <a:r>
              <a:rPr lang="en-AU" dirty="0"/>
              <a:t> = var(1, 1, 1, 1, 1) = 0</a:t>
            </a:r>
          </a:p>
        </p:txBody>
      </p:sp>
    </p:spTree>
    <p:extLst>
      <p:ext uri="{BB962C8B-B14F-4D97-AF65-F5344CB8AC3E}">
        <p14:creationId xmlns:p14="http://schemas.microsoft.com/office/powerpoint/2010/main" val="2425678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.pptx" id="{9E13C1F2-2C6A-48C4-852E-C533827397A9}" vid="{E495F624-58A5-4F16-A278-6DF06141A5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AAGI PowerPoint Presentation</Template>
  <TotalTime>2940</TotalTime>
  <Words>1973</Words>
  <Application>Microsoft Office PowerPoint</Application>
  <PresentationFormat>Widescreen</PresentationFormat>
  <Paragraphs>457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Aptos</vt:lpstr>
      <vt:lpstr>Arial</vt:lpstr>
      <vt:lpstr>Cambria Math</vt:lpstr>
      <vt:lpstr>Consolas</vt:lpstr>
      <vt:lpstr>Proxima Nova Medium</vt:lpstr>
      <vt:lpstr>SFMono-Regular</vt:lpstr>
      <vt:lpstr>Office Theme</vt:lpstr>
      <vt:lpstr>speed: An R package for Spatially Efficient Experimental Designs</vt:lpstr>
      <vt:lpstr>Outline</vt:lpstr>
      <vt:lpstr>Background</vt:lpstr>
      <vt:lpstr>Background</vt:lpstr>
      <vt:lpstr>Motivation</vt:lpstr>
      <vt:lpstr>Limitations</vt:lpstr>
      <vt:lpstr>Introducing R package speed</vt:lpstr>
      <vt:lpstr>Our Approach – Initial Research</vt:lpstr>
      <vt:lpstr>Our Approach – Simulated Annealing</vt:lpstr>
      <vt:lpstr>Our Approach – Simulated Annealing</vt:lpstr>
      <vt:lpstr>Our Approach – Simulated Annealing</vt:lpstr>
      <vt:lpstr>Our Approach – Simulated Annealing</vt:lpstr>
      <vt:lpstr>Key Feature Summary</vt:lpstr>
      <vt:lpstr>Using speed - examples</vt:lpstr>
      <vt:lpstr>Examples – 2D Blocking</vt:lpstr>
      <vt:lpstr>Examples – 2D Blocking</vt:lpstr>
      <vt:lpstr>Examples – 2D Blocking</vt:lpstr>
      <vt:lpstr>Examples – 2D Blocking</vt:lpstr>
      <vt:lpstr>Examples – Split Plot</vt:lpstr>
      <vt:lpstr>Examples – Split Plot: DiGGer</vt:lpstr>
      <vt:lpstr>Examples – Split Plot: odw</vt:lpstr>
      <vt:lpstr>Examples – Split Plot: speed</vt:lpstr>
      <vt:lpstr>Examples – Split Plot</vt:lpstr>
      <vt:lpstr>Examples – Split Plot</vt:lpstr>
      <vt:lpstr>Examples – Multi Site</vt:lpstr>
      <vt:lpstr>Examples – Multi Site</vt:lpstr>
      <vt:lpstr>Examples – Multi Site</vt:lpstr>
      <vt:lpstr>Examples – BIBD</vt:lpstr>
      <vt:lpstr>Examples – BIBD</vt:lpstr>
      <vt:lpstr>Custom objective function to the rescue!</vt:lpstr>
      <vt:lpstr>Custom Objective Function</vt:lpstr>
      <vt:lpstr>Custom Objective Function</vt:lpstr>
      <vt:lpstr>Balanced Incomplete Block Design </vt:lpstr>
      <vt:lpstr>Future Plans</vt:lpstr>
      <vt:lpstr>Summary</vt:lpstr>
      <vt:lpstr>Thank you Q&amp;A</vt:lpstr>
    </vt:vector>
  </TitlesOfParts>
  <Company>The University of Adelaide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Rogers</dc:creator>
  <cp:lastModifiedBy>Sam Rogers</cp:lastModifiedBy>
  <cp:revision>13</cp:revision>
  <dcterms:created xsi:type="dcterms:W3CDTF">2025-08-18T04:46:10Z</dcterms:created>
  <dcterms:modified xsi:type="dcterms:W3CDTF">2025-11-24T10:48:01Z</dcterms:modified>
</cp:coreProperties>
</file>